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9" r:id="rId1"/>
  </p:sldMasterIdLst>
  <p:notesMasterIdLst>
    <p:notesMasterId r:id="rId15"/>
  </p:notesMasterIdLst>
  <p:sldIdLst>
    <p:sldId id="256" r:id="rId2"/>
    <p:sldId id="258" r:id="rId3"/>
    <p:sldId id="1666" r:id="rId4"/>
    <p:sldId id="266" r:id="rId5"/>
    <p:sldId id="267" r:id="rId6"/>
    <p:sldId id="268" r:id="rId7"/>
    <p:sldId id="269" r:id="rId8"/>
    <p:sldId id="270" r:id="rId9"/>
    <p:sldId id="518" r:id="rId10"/>
    <p:sldId id="1665" r:id="rId11"/>
    <p:sldId id="520" r:id="rId12"/>
    <p:sldId id="261" r:id="rId13"/>
    <p:sldId id="519" r:id="rId14"/>
  </p:sldIdLst>
  <p:sldSz cx="9906000" cy="6858000" type="A4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76D89A75-9173-4FC5-80AF-A492D09EB801}">
          <p14:sldIdLst>
            <p14:sldId id="256"/>
            <p14:sldId id="258"/>
            <p14:sldId id="1666"/>
          </p14:sldIdLst>
        </p14:section>
        <p14:section name="CoolTerm 設定方式" id="{549EECC4-BA74-47F6-A288-77FAC3873121}">
          <p14:sldIdLst>
            <p14:sldId id="266"/>
            <p14:sldId id="267"/>
            <p14:sldId id="268"/>
            <p14:sldId id="269"/>
            <p14:sldId id="270"/>
          </p14:sldIdLst>
        </p14:section>
        <p14:section name="超音波測距原理" id="{0CD4DBD4-CF5C-4F34-9B21-83626189D596}">
          <p14:sldIdLst>
            <p14:sldId id="518"/>
            <p14:sldId id="1665"/>
            <p14:sldId id="520"/>
            <p14:sldId id="261"/>
            <p14:sldId id="51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0762" autoAdjust="0"/>
  </p:normalViewPr>
  <p:slideViewPr>
    <p:cSldViewPr snapToGrid="0" snapToObjects="1">
      <p:cViewPr varScale="1">
        <p:scale>
          <a:sx n="58" d="100"/>
          <a:sy n="58" d="100"/>
        </p:scale>
        <p:origin x="13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93053-D5C8-7540-AE76-8BCF619DD234}" type="datetimeFigureOut">
              <a:rPr kumimoji="1" lang="zh-TW" altLang="en-US" smtClean="0"/>
              <a:t>2023/9/1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2E0F4-8AEF-4846-B49C-078B191F283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08343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7%94%B5%E5%AD%9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zh.wikipedia.org/wiki/%E8%BD%BD%E6%B3%A2" TargetMode="External"/><Relationship Id="rId4" Type="http://schemas.openxmlformats.org/officeDocument/2006/relationships/hyperlink" Target="https://zh.wikipedia.org/wiki/%E9%80%9A%E4%BF%A1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電子"/>
              </a:rPr>
              <a:t>電子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通信"/>
              </a:rPr>
              <a:t>通信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領域，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鮑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Baud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）即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調製速率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，指的是有效數據信號調製載波的速率，即單位時間內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載波"/>
              </a:rPr>
              <a:t>載波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調製狀態變化的次數。「鮑」（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Baud）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本身已是速率，所以不需要寫成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Baud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Rate（Rate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是贅字）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典型的「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鮑率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」是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300, 1200, 2400, 9600, 19200, 115200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等，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2E0F4-8AEF-4846-B49C-078B191F2833}" type="slidenum">
              <a:rPr kumimoji="1" lang="zh-TW" altLang="en-US" smtClean="0"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9553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2E0F4-8AEF-4846-B49C-078B191F2833}" type="slidenum">
              <a:rPr kumimoji="1" lang="zh-TW" altLang="en-US" smtClean="0"/>
              <a:t>10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92201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音速</a:t>
            </a:r>
            <a:r>
              <a:rPr lang="en-US" altLang="zh-TW" i="1" dirty="0">
                <a:effectLst/>
              </a:rPr>
              <a:t>c</a:t>
            </a:r>
            <a:r>
              <a:rPr lang="en-US" altLang="zh-TW" dirty="0">
                <a:effectLst/>
              </a:rPr>
              <a:t>=331+0.6</a:t>
            </a:r>
            <a:r>
              <a:rPr lang="en-US" altLang="zh-TW" i="1" dirty="0">
                <a:effectLst/>
              </a:rPr>
              <a:t>T</a:t>
            </a:r>
            <a:r>
              <a:rPr lang="en-US" altLang="zh-TW" dirty="0">
                <a:effectLst/>
              </a:rPr>
              <a:t>(</a:t>
            </a:r>
            <a:r>
              <a:rPr lang="zh-TW" altLang="en-US" dirty="0">
                <a:effectLst/>
              </a:rPr>
              <a:t>其中</a:t>
            </a:r>
            <a:r>
              <a:rPr lang="en-US" altLang="zh-TW" i="1" dirty="0">
                <a:effectLst/>
              </a:rPr>
              <a:t>T</a:t>
            </a:r>
            <a:r>
              <a:rPr lang="zh-TW" altLang="en-US" dirty="0">
                <a:effectLst/>
              </a:rPr>
              <a:t>為攝氏溫標</a:t>
            </a:r>
            <a:r>
              <a:rPr lang="en-US" altLang="zh-TW" dirty="0">
                <a:effectLst/>
              </a:rPr>
              <a:t>)</a:t>
            </a:r>
            <a:r>
              <a:rPr lang="zh-TW" altLang="en-US" dirty="0">
                <a:effectLst/>
              </a:rPr>
              <a:t>。</a:t>
            </a:r>
            <a:r>
              <a:rPr lang="en-US" altLang="zh-TW" dirty="0">
                <a:effectLst/>
              </a:rPr>
              <a:t>If T=15°C</a:t>
            </a:r>
            <a:r>
              <a:rPr lang="zh-TW" altLang="en-US" dirty="0">
                <a:effectLst/>
              </a:rPr>
              <a:t>，</a:t>
            </a:r>
            <a:r>
              <a:rPr lang="zh-TW" altLang="en-US" dirty="0"/>
              <a:t>音速</a:t>
            </a:r>
            <a:r>
              <a:rPr lang="en-US" altLang="zh-TW" dirty="0"/>
              <a:t>=340m/s</a:t>
            </a:r>
            <a:r>
              <a:rPr lang="zh-TW" altLang="en-US" dirty="0"/>
              <a:t>，</a:t>
            </a:r>
            <a:r>
              <a:rPr lang="en-US" altLang="zh-TW" dirty="0"/>
              <a:t>1/340=29.41~29.4</a:t>
            </a:r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2E0F4-8AEF-4846-B49C-078B191F2833}" type="slidenum">
              <a:rPr kumimoji="1" lang="zh-TW" altLang="en-US" smtClean="0"/>
              <a:t>12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53448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en-US" altLang="zh-TW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749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/>
          <p:cNvSpPr/>
          <p:nvPr/>
        </p:nvSpPr>
        <p:spPr>
          <a:xfrm flipV="1">
            <a:off x="0" y="197440"/>
            <a:ext cx="9906000" cy="70920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6"/>
          <p:cNvSpPr/>
          <p:nvPr/>
        </p:nvSpPr>
        <p:spPr>
          <a:xfrm>
            <a:off x="2" y="6400800"/>
            <a:ext cx="9906001" cy="457200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8"/>
          <p:cNvSpPr/>
          <p:nvPr/>
        </p:nvSpPr>
        <p:spPr>
          <a:xfrm>
            <a:off x="2" y="6334318"/>
            <a:ext cx="9906001" cy="65999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r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43056" y="6459786"/>
            <a:ext cx="247856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35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國立清華大學 普通物理實驗室</a:t>
            </a:r>
          </a:p>
        </p:txBody>
      </p:sp>
      <p:grpSp>
        <p:nvGrpSpPr>
          <p:cNvPr id="13" name="群組 12"/>
          <p:cNvGrpSpPr/>
          <p:nvPr/>
        </p:nvGrpSpPr>
        <p:grpSpPr>
          <a:xfrm>
            <a:off x="165968" y="57303"/>
            <a:ext cx="1978721" cy="393708"/>
            <a:chOff x="153201" y="57303"/>
            <a:chExt cx="1826512" cy="393708"/>
          </a:xfrm>
        </p:grpSpPr>
        <p:sp>
          <p:nvSpPr>
            <p:cNvPr id="12" name="矩形 11"/>
            <p:cNvSpPr/>
            <p:nvPr/>
          </p:nvSpPr>
          <p:spPr>
            <a:xfrm>
              <a:off x="153201" y="57303"/>
              <a:ext cx="1826512" cy="365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01" y="85709"/>
              <a:ext cx="1826512" cy="365302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97950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53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/>
        </p:nvSpPr>
        <p:spPr>
          <a:xfrm>
            <a:off x="2" y="6400800"/>
            <a:ext cx="9906001" cy="457200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8"/>
          <p:cNvSpPr/>
          <p:nvPr/>
        </p:nvSpPr>
        <p:spPr>
          <a:xfrm>
            <a:off x="2" y="6334318"/>
            <a:ext cx="9906001" cy="65999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414782"/>
            <a:ext cx="2135981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414779"/>
            <a:ext cx="6284119" cy="5757420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32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396" y="2249486"/>
            <a:ext cx="3963691" cy="3541714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2249486"/>
            <a:ext cx="3961109" cy="3541714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25255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524" y="484908"/>
            <a:ext cx="6053585" cy="6179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5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/>
        </p:nvSpPr>
        <p:spPr>
          <a:xfrm>
            <a:off x="2" y="6400800"/>
            <a:ext cx="9906001" cy="457200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8"/>
          <p:cNvSpPr/>
          <p:nvPr/>
        </p:nvSpPr>
        <p:spPr>
          <a:xfrm>
            <a:off x="2" y="6334318"/>
            <a:ext cx="9906001" cy="65999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 algn="r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418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845734"/>
            <a:ext cx="401193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9"/>
            <a:ext cx="4011930" cy="402335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32270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2867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2867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 txBox="1">
            <a:spLocks/>
          </p:cNvSpPr>
          <p:nvPr/>
        </p:nvSpPr>
        <p:spPr>
          <a:xfrm>
            <a:off x="2631562" y="241446"/>
            <a:ext cx="4543817" cy="1013912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kern="1200" spc="-50" baseline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2700" dirty="0">
                <a:solidFill>
                  <a:sysClr val="windowText" lastClr="000000"/>
                </a:solidFill>
              </a:rPr>
              <a:t>按一下以編輯母片標題樣式</a:t>
            </a:r>
            <a:endParaRPr lang="en-US" sz="27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95245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085" y="108157"/>
            <a:ext cx="5659732" cy="807840"/>
          </a:xfrm>
          <a:solidFill>
            <a:schemeClr val="bg1"/>
          </a:solidFill>
        </p:spPr>
        <p:txBody>
          <a:bodyPr/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324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/>
        </p:nvSpPr>
        <p:spPr>
          <a:xfrm>
            <a:off x="2" y="6400800"/>
            <a:ext cx="9906001" cy="457200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8"/>
          <p:cNvSpPr/>
          <p:nvPr/>
        </p:nvSpPr>
        <p:spPr>
          <a:xfrm>
            <a:off x="2" y="6334318"/>
            <a:ext cx="9906001" cy="65999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08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3291267" cy="6858000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592" y="731520"/>
            <a:ext cx="5426842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30" y="6459789"/>
            <a:ext cx="2127540" cy="365125"/>
          </a:xfrm>
        </p:spPr>
        <p:txBody>
          <a:bodyPr/>
          <a:lstStyle>
            <a:lvl1pPr algn="l">
              <a:defRPr/>
            </a:lvl1pPr>
          </a:lstStyle>
          <a:p>
            <a:fld id="{F7D1BD23-6E54-4D9D-AD88-A2813C73CC25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7" y="6459789"/>
            <a:ext cx="3776663" cy="365125"/>
          </a:xfrm>
        </p:spPr>
        <p:txBody>
          <a:bodyPr/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697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903421" cy="1905000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4915076"/>
            <a:ext cx="9903421" cy="64008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21980" cy="82296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9905988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39" y="5907024"/>
            <a:ext cx="822198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241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/>
          <p:nvPr/>
        </p:nvSpPr>
        <p:spPr>
          <a:xfrm flipV="1">
            <a:off x="0" y="197440"/>
            <a:ext cx="9906000" cy="70920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2" y="6400800"/>
            <a:ext cx="9906001" cy="457200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" y="6334318"/>
            <a:ext cx="9906001" cy="65999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514" y="1282389"/>
            <a:ext cx="8892989" cy="483538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3" y="6459789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51CF1133-3259-4C45-BABA-5B62D9C6F78D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81524" y="484908"/>
            <a:ext cx="5659732" cy="6179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zh-TW" altLang="en-US" dirty="0"/>
              <a:t>按一下以編輯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7" y="6459789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 cap="all" baseline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4" y="6459789"/>
            <a:ext cx="1066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群組 13"/>
          <p:cNvGrpSpPr/>
          <p:nvPr/>
        </p:nvGrpSpPr>
        <p:grpSpPr>
          <a:xfrm>
            <a:off x="165968" y="57303"/>
            <a:ext cx="1978721" cy="393708"/>
            <a:chOff x="153201" y="57303"/>
            <a:chExt cx="1826512" cy="393708"/>
          </a:xfrm>
          <a:effectLst>
            <a:outerShdw blurRad="50800" dist="50800" dir="5400000" algn="ctr" rotWithShape="0">
              <a:schemeClr val="bg1"/>
            </a:outerShdw>
          </a:effectLst>
        </p:grpSpPr>
        <p:sp>
          <p:nvSpPr>
            <p:cNvPr id="15" name="矩形 14"/>
            <p:cNvSpPr/>
            <p:nvPr/>
          </p:nvSpPr>
          <p:spPr>
            <a:xfrm>
              <a:off x="153201" y="57303"/>
              <a:ext cx="1826512" cy="365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>
                <a:effectLst/>
              </a:endParaRPr>
            </a:p>
          </p:txBody>
        </p: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01" y="85709"/>
              <a:ext cx="1826512" cy="365302"/>
            </a:xfrm>
            <a:prstGeom prst="rect">
              <a:avLst/>
            </a:prstGeom>
          </p:spPr>
        </p:pic>
      </p:grpSp>
      <p:sp>
        <p:nvSpPr>
          <p:cNvPr id="17" name="矩形 16"/>
          <p:cNvSpPr/>
          <p:nvPr/>
        </p:nvSpPr>
        <p:spPr>
          <a:xfrm>
            <a:off x="43056" y="6459786"/>
            <a:ext cx="247856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35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國立清華大學 普通物理實驗室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D4DF27C1-B21C-46EA-B7EC-4025931BCA1D}"/>
              </a:ext>
            </a:extLst>
          </p:cNvPr>
          <p:cNvSpPr txBox="1"/>
          <p:nvPr/>
        </p:nvSpPr>
        <p:spPr>
          <a:xfrm>
            <a:off x="8710093" y="6411433"/>
            <a:ext cx="1095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chemeClr val="bg1"/>
                </a:solidFill>
              </a:rPr>
              <a:t>By FYLEE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6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hf sldNum="0" hdr="0" ftr="0" dt="0"/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4400" b="1" kern="1200" spc="-38" baseline="0">
          <a:solidFill>
            <a:schemeClr val="tx1"/>
          </a:solidFill>
          <a:effectLst/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rgbClr val="9966FF"/>
        </a:buClr>
        <a:buSzPct val="100000"/>
        <a:buFont typeface="Wingdings" panose="05000000000000000000" pitchFamily="2" charset="2"/>
        <a:buNone/>
        <a:defRPr sz="18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150019" indent="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9966FF"/>
        </a:buClr>
        <a:buFont typeface="Wingdings" panose="05000000000000000000" pitchFamily="2" charset="2"/>
        <a:buNone/>
        <a:defRPr sz="165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288036" indent="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9966FF"/>
        </a:buClr>
        <a:buFont typeface="Arial" panose="020B0604020202020204" pitchFamily="34" charset="0"/>
        <a:buNone/>
        <a:defRPr sz="15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425196" indent="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9966FF"/>
        </a:buClr>
        <a:buFont typeface="Arial" panose="020B0604020202020204" pitchFamily="34" charset="0"/>
        <a:buNone/>
        <a:defRPr sz="15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562356" indent="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9966FF"/>
        </a:buClr>
        <a:buFont typeface="Arial" panose="020B0604020202020204" pitchFamily="34" charset="0"/>
        <a:buNone/>
        <a:defRPr sz="15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freeware.the-meier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lh4.ggpht.com/-m-MrP4tHMZ0/UFYSNnb3SQI/AAAAAAAAIa0/9u5v2XTZhvY/s1600-h/51tbSvuOcAL._SL500_SS500_%5b4%5d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google.com.tw/url?sa=t&amp;rct=j&amp;q=&amp;esrc=s&amp;source=web&amp;cd=10&amp;cad=rja&amp;uact=8&amp;ved=0ahUKEwiL6ZKYwsbQAhWCHpQKHW8qBFMQFghPMAk&amp;url=http://www.robotshop.com/en/parallax-ping-ultrasonic-sensor.html&amp;usg=AFQjCNER2QUufQVx8e-WKFyvIxGEUwn3sw&amp;sig2=QBcAE6gk3TKaxf0v2RARSg" TargetMode="Externa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23958" y="1715877"/>
            <a:ext cx="8058084" cy="2434728"/>
          </a:xfrm>
        </p:spPr>
        <p:txBody>
          <a:bodyPr>
            <a:normAutofit fontScale="90000"/>
          </a:bodyPr>
          <a:lstStyle/>
          <a:p>
            <a:pPr algn="r">
              <a:lnSpc>
                <a:spcPct val="150000"/>
              </a:lnSpc>
            </a:pPr>
            <a:r>
              <a:rPr kumimoji="1" lang="en-US" altLang="zh-TW" sz="7200" dirty="0">
                <a:solidFill>
                  <a:srgbClr val="7030A0"/>
                </a:solidFill>
              </a:rPr>
              <a:t>Arduino x </a:t>
            </a:r>
            <a:r>
              <a:rPr kumimoji="1" lang="zh-TW" altLang="en-US" sz="7200" dirty="0">
                <a:solidFill>
                  <a:srgbClr val="7030A0"/>
                </a:solidFill>
              </a:rPr>
              <a:t>物理實驗</a:t>
            </a:r>
            <a:br>
              <a:rPr kumimoji="1" lang="en-US" altLang="zh-TW" sz="7200" dirty="0">
                <a:solidFill>
                  <a:srgbClr val="7030A0"/>
                </a:solidFill>
              </a:rPr>
            </a:br>
            <a:r>
              <a:rPr kumimoji="1" lang="en-US" altLang="zh-TW" sz="7200" dirty="0">
                <a:solidFill>
                  <a:srgbClr val="7030A0"/>
                </a:solidFill>
              </a:rPr>
              <a:t>---</a:t>
            </a:r>
            <a:r>
              <a:rPr kumimoji="1" lang="zh-TW" altLang="en-US" dirty="0">
                <a:solidFill>
                  <a:srgbClr val="7030A0"/>
                </a:solidFill>
              </a:rPr>
              <a:t>超音波測距</a:t>
            </a:r>
            <a:endParaRPr kumimoji="1" lang="zh-TW" altLang="en-US" sz="7200" dirty="0">
              <a:solidFill>
                <a:srgbClr val="7030A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TW" dirty="0" err="1"/>
              <a:t>FYULee</a:t>
            </a:r>
            <a:r>
              <a:rPr kumimoji="1" lang="en-US" altLang="zh-TW" dirty="0"/>
              <a:t> </a:t>
            </a:r>
            <a:r>
              <a:rPr kumimoji="1" lang="zh-TW" altLang="en-US" dirty="0"/>
              <a:t>修</a:t>
            </a:r>
            <a:r>
              <a:rPr kumimoji="1" lang="en-US" altLang="zh-TW" dirty="0"/>
              <a:t>-2023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4831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立方體 1">
            <a:extLst>
              <a:ext uri="{FF2B5EF4-FFF2-40B4-BE49-F238E27FC236}">
                <a16:creationId xmlns:a16="http://schemas.microsoft.com/office/drawing/2014/main" id="{8C21ADAC-199D-478B-8571-E4493518E375}"/>
              </a:ext>
            </a:extLst>
          </p:cNvPr>
          <p:cNvSpPr/>
          <p:nvPr/>
        </p:nvSpPr>
        <p:spPr>
          <a:xfrm flipH="1">
            <a:off x="7354703" y="3486406"/>
            <a:ext cx="866366" cy="2789133"/>
          </a:xfrm>
          <a:prstGeom prst="cube">
            <a:avLst>
              <a:gd name="adj" fmla="val 82463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+mn-ea"/>
            </a:endParaRPr>
          </a:p>
        </p:txBody>
      </p:sp>
      <p:pic>
        <p:nvPicPr>
          <p:cNvPr id="3" name="Picture 4" descr="http://learn.parallax.com/sites/default/files/content/propeller-c-tutorials/simple-devices/PING/simple-ping-concept-diag.png">
            <a:extLst>
              <a:ext uri="{FF2B5EF4-FFF2-40B4-BE49-F238E27FC236}">
                <a16:creationId xmlns:a16="http://schemas.microsoft.com/office/drawing/2014/main" id="{42D3C0F5-8BA9-4741-9F75-770BA100C2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" r="19414" b="-13104"/>
          <a:stretch/>
        </p:blipFill>
        <p:spPr bwMode="auto">
          <a:xfrm>
            <a:off x="1352602" y="3674282"/>
            <a:ext cx="6168412" cy="315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8E4A270-4EE9-44ED-BA3B-7C718611CB39}"/>
              </a:ext>
            </a:extLst>
          </p:cNvPr>
          <p:cNvSpPr/>
          <p:nvPr/>
        </p:nvSpPr>
        <p:spPr>
          <a:xfrm>
            <a:off x="5499566" y="1545572"/>
            <a:ext cx="432048" cy="18657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+mn-ea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6D0CD3F-80F7-4952-A253-758BFA5680C7}"/>
              </a:ext>
            </a:extLst>
          </p:cNvPr>
          <p:cNvSpPr/>
          <p:nvPr/>
        </p:nvSpPr>
        <p:spPr>
          <a:xfrm>
            <a:off x="5931614" y="1767725"/>
            <a:ext cx="432048" cy="4162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+mn-ea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234613C-9987-4B23-9AB7-0A95220AA552}"/>
              </a:ext>
            </a:extLst>
          </p:cNvPr>
          <p:cNvSpPr/>
          <p:nvPr/>
        </p:nvSpPr>
        <p:spPr>
          <a:xfrm>
            <a:off x="5931614" y="2758252"/>
            <a:ext cx="432048" cy="4162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+mn-ea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654F552-D07C-4F20-A65E-3639482A178D}"/>
              </a:ext>
            </a:extLst>
          </p:cNvPr>
          <p:cNvSpPr/>
          <p:nvPr/>
        </p:nvSpPr>
        <p:spPr>
          <a:xfrm>
            <a:off x="7884146" y="1864764"/>
            <a:ext cx="216024" cy="1227404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+mn-ea"/>
            </a:endParaRP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0ED1AFF1-2652-4D79-BFF2-1013F071B83D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6363662" y="1975842"/>
            <a:ext cx="1520484" cy="502625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08323B5A-9923-41C8-926D-46EBBF45107B}"/>
              </a:ext>
            </a:extLst>
          </p:cNvPr>
          <p:cNvCxnSpPr>
            <a:stCxn id="9" idx="1"/>
            <a:endCxn id="8" idx="3"/>
          </p:cNvCxnSpPr>
          <p:nvPr/>
        </p:nvCxnSpPr>
        <p:spPr>
          <a:xfrm flipH="1">
            <a:off x="6363662" y="2478466"/>
            <a:ext cx="1520484" cy="487902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4711A2F7-6996-426A-866D-A65C8FDC4D4A}"/>
              </a:ext>
            </a:extLst>
          </p:cNvPr>
          <p:cNvCxnSpPr>
            <a:cxnSpLocks/>
          </p:cNvCxnSpPr>
          <p:nvPr/>
        </p:nvCxnSpPr>
        <p:spPr>
          <a:xfrm>
            <a:off x="4787802" y="2160142"/>
            <a:ext cx="711764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E26DDB31-B927-41FD-802E-FDC2A676D946}"/>
              </a:ext>
            </a:extLst>
          </p:cNvPr>
          <p:cNvCxnSpPr>
            <a:cxnSpLocks/>
          </p:cNvCxnSpPr>
          <p:nvPr/>
        </p:nvCxnSpPr>
        <p:spPr>
          <a:xfrm flipH="1">
            <a:off x="4787802" y="2758251"/>
            <a:ext cx="711764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575D4689-AE8B-408F-8130-2AB98A3DB2D1}"/>
              </a:ext>
            </a:extLst>
          </p:cNvPr>
          <p:cNvSpPr txBox="1"/>
          <p:nvPr/>
        </p:nvSpPr>
        <p:spPr>
          <a:xfrm>
            <a:off x="6267566" y="1374942"/>
            <a:ext cx="152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+mn-ea"/>
                <a:cs typeface="Times New Roman" panose="02020603050405020304" pitchFamily="18" charset="0"/>
              </a:rPr>
              <a:t>Transmitter</a:t>
            </a:r>
            <a:endParaRPr lang="zh-TW" altLang="en-US" sz="20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F2C0B89C-F6D8-48A8-92F2-C2CC878C7CBE}"/>
              </a:ext>
            </a:extLst>
          </p:cNvPr>
          <p:cNvSpPr txBox="1"/>
          <p:nvPr/>
        </p:nvSpPr>
        <p:spPr>
          <a:xfrm>
            <a:off x="6363662" y="3134142"/>
            <a:ext cx="1424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+mn-ea"/>
                <a:cs typeface="Times New Roman" panose="02020603050405020304" pitchFamily="18" charset="0"/>
              </a:rPr>
              <a:t>Receiver</a:t>
            </a:r>
            <a:endParaRPr lang="zh-TW" altLang="en-US" sz="20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DA8631C6-7B56-4ACF-8C15-C5920CEEAFCF}"/>
              </a:ext>
            </a:extLst>
          </p:cNvPr>
          <p:cNvSpPr txBox="1"/>
          <p:nvPr/>
        </p:nvSpPr>
        <p:spPr>
          <a:xfrm>
            <a:off x="8219934" y="1760032"/>
            <a:ext cx="1104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+mn-ea"/>
                <a:cs typeface="Times New Roman" panose="02020603050405020304" pitchFamily="18" charset="0"/>
              </a:rPr>
              <a:t>Object</a:t>
            </a:r>
            <a:endParaRPr lang="zh-TW" altLang="en-US" sz="20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A0E71276-29E9-4DD5-B902-76826266B8AE}"/>
              </a:ext>
            </a:extLst>
          </p:cNvPr>
          <p:cNvSpPr txBox="1"/>
          <p:nvPr/>
        </p:nvSpPr>
        <p:spPr>
          <a:xfrm>
            <a:off x="4338072" y="1702931"/>
            <a:ext cx="729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+mn-ea"/>
                <a:cs typeface="Times New Roman" panose="02020603050405020304" pitchFamily="18" charset="0"/>
              </a:rPr>
              <a:t>Trig</a:t>
            </a:r>
            <a:endParaRPr lang="zh-TW" altLang="en-US" sz="20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1EB65FF0-A9F1-4E69-BD3C-77B8B7B64661}"/>
              </a:ext>
            </a:extLst>
          </p:cNvPr>
          <p:cNvSpPr txBox="1"/>
          <p:nvPr/>
        </p:nvSpPr>
        <p:spPr>
          <a:xfrm>
            <a:off x="4339877" y="2805820"/>
            <a:ext cx="1032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+mn-ea"/>
                <a:cs typeface="Times New Roman" panose="02020603050405020304" pitchFamily="18" charset="0"/>
              </a:rPr>
              <a:t>Output</a:t>
            </a:r>
            <a:endParaRPr lang="zh-TW" altLang="en-US" sz="20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3E5012EF-E9F1-43AF-9C0A-6325E53D9E75}"/>
              </a:ext>
            </a:extLst>
          </p:cNvPr>
          <p:cNvSpPr txBox="1"/>
          <p:nvPr/>
        </p:nvSpPr>
        <p:spPr>
          <a:xfrm>
            <a:off x="4955430" y="1071891"/>
            <a:ext cx="152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latin typeface="+mn-ea"/>
                <a:cs typeface="Times New Roman" panose="02020603050405020304" pitchFamily="18" charset="0"/>
              </a:rPr>
              <a:t>HC-SR04</a:t>
            </a:r>
            <a:endParaRPr lang="zh-TW" altLang="en-US" sz="2000" b="1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274878CE-5AA6-4924-9D57-BED5DF33ED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0400" y1="34409" x2="86600" y2="65376"/>
                        <a14:foregroundMark x1="4800" y1="32043" x2="8200" y2="66667"/>
                        <a14:foregroundMark x1="8800" y1="36989" x2="88200" y2="33333"/>
                        <a14:foregroundMark x1="87600" y1="36989" x2="90600" y2="60645"/>
                        <a14:foregroundMark x1="15000" y1="51398" x2="87600" y2="43011"/>
                        <a14:foregroundMark x1="74200" y1="58065" x2="7600" y2="52043"/>
                        <a14:foregroundMark x1="13200" y1="44086" x2="79800" y2="52688"/>
                        <a14:foregroundMark x1="41400" y1="70968" x2="42200" y2="85161"/>
                        <a14:foregroundMark x1="48200" y1="70538" x2="46800" y2="84731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49" b="8330"/>
          <a:stretch/>
        </p:blipFill>
        <p:spPr>
          <a:xfrm>
            <a:off x="838277" y="1611961"/>
            <a:ext cx="3019690" cy="2070320"/>
          </a:xfrm>
          <a:prstGeom prst="rect">
            <a:avLst/>
          </a:prstGeom>
        </p:spPr>
      </p:pic>
      <p:sp>
        <p:nvSpPr>
          <p:cNvPr id="7" name="標題 6">
            <a:extLst>
              <a:ext uri="{FF2B5EF4-FFF2-40B4-BE49-F238E27FC236}">
                <a16:creationId xmlns:a16="http://schemas.microsoft.com/office/drawing/2014/main" id="{DF1D2D63-3C40-4792-8085-5811A458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085" y="-41472"/>
            <a:ext cx="5659732" cy="1211138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zh-TW" altLang="en-US" kern="0" dirty="0">
                <a:solidFill>
                  <a:srgbClr val="0000FF"/>
                </a:solidFill>
                <a:latin typeface="+mn-ea"/>
                <a:ea typeface="+mn-ea"/>
                <a:cs typeface="Times New Roman" pitchFamily="18" charset="0"/>
              </a:rPr>
              <a:t>超音波感測器</a:t>
            </a:r>
            <a:br>
              <a:rPr lang="en-US" altLang="zh-TW" kern="0" dirty="0">
                <a:solidFill>
                  <a:srgbClr val="0000FF"/>
                </a:solidFill>
                <a:latin typeface="+mn-ea"/>
                <a:ea typeface="+mn-ea"/>
                <a:cs typeface="Times New Roman" pitchFamily="18" charset="0"/>
              </a:rPr>
            </a:br>
            <a:r>
              <a:rPr lang="en-US" altLang="zh-TW" kern="0" dirty="0">
                <a:solidFill>
                  <a:srgbClr val="0000FF"/>
                </a:solidFill>
                <a:latin typeface="+mn-ea"/>
                <a:ea typeface="+mn-ea"/>
                <a:cs typeface="Times New Roman" pitchFamily="18" charset="0"/>
              </a:rPr>
              <a:t>HC-SR04</a:t>
            </a:r>
            <a:endParaRPr lang="zh-TW" altLang="en-US" dirty="0">
              <a:solidFill>
                <a:srgbClr val="0000FF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4832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立方體 8">
            <a:extLst>
              <a:ext uri="{FF2B5EF4-FFF2-40B4-BE49-F238E27FC236}">
                <a16:creationId xmlns:a16="http://schemas.microsoft.com/office/drawing/2014/main" id="{BAF794F2-19E1-438A-B327-9A6533605325}"/>
              </a:ext>
            </a:extLst>
          </p:cNvPr>
          <p:cNvSpPr/>
          <p:nvPr/>
        </p:nvSpPr>
        <p:spPr>
          <a:xfrm flipH="1">
            <a:off x="8427470" y="4654761"/>
            <a:ext cx="612146" cy="2203239"/>
          </a:xfrm>
          <a:prstGeom prst="cube">
            <a:avLst>
              <a:gd name="adj" fmla="val 82463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+mn-ea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1DFE8410-862C-4E97-B1CF-7B38E53C6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572" y="2886764"/>
            <a:ext cx="4048125" cy="1962150"/>
          </a:xfrm>
          <a:prstGeom prst="rect">
            <a:avLst/>
          </a:prstGeom>
        </p:spPr>
      </p:pic>
      <p:pic>
        <p:nvPicPr>
          <p:cNvPr id="5" name="Picture 4" descr="http://learn.parallax.com/sites/default/files/content/propeller-c-tutorials/simple-devices/PING/simple-ping-concept-diag.png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" r="19378"/>
          <a:stretch/>
        </p:blipFill>
        <p:spPr bwMode="auto">
          <a:xfrm>
            <a:off x="4919696" y="5016230"/>
            <a:ext cx="3686040" cy="167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5">
            <a:extLst>
              <a:ext uri="{FF2B5EF4-FFF2-40B4-BE49-F238E27FC236}">
                <a16:creationId xmlns:a16="http://schemas.microsoft.com/office/drawing/2014/main" id="{2D853D0D-BBDE-4904-BA22-7DF0F9B59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kern="0" dirty="0">
                <a:solidFill>
                  <a:srgbClr val="0000FF"/>
                </a:solidFill>
                <a:latin typeface="+mn-ea"/>
                <a:ea typeface="+mn-ea"/>
                <a:cs typeface="Times New Roman" pitchFamily="18" charset="0"/>
              </a:rPr>
              <a:t>超音波測距法</a:t>
            </a:r>
            <a:endParaRPr lang="zh-TW" altLang="en-US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75572" y="2883793"/>
                <a:ext cx="5338763" cy="307975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75000"/>
                </a:pPr>
                <a:r>
                  <a:rPr lang="zh-TW" altLang="en-US" sz="2800" dirty="0">
                    <a:latin typeface="+mn-ea"/>
                    <a:ea typeface="+mn-ea"/>
                  </a:rPr>
                  <a:t>音速 </a:t>
                </a:r>
                <a:r>
                  <a:rPr lang="en-US" altLang="zh-TW" sz="2800" dirty="0">
                    <a:latin typeface="+mn-ea"/>
                    <a:ea typeface="+mn-ea"/>
                  </a:rPr>
                  <a:t>=</a:t>
                </a:r>
                <a:r>
                  <a:rPr lang="zh-TW" altLang="en-US" sz="2800" dirty="0">
                    <a:latin typeface="+mn-ea"/>
                    <a:ea typeface="+mn-ea"/>
                  </a:rPr>
                  <a:t> </a:t>
                </a:r>
                <a:r>
                  <a:rPr lang="en-US" altLang="zh-TW" sz="2800" dirty="0">
                    <a:latin typeface="+mn-ea"/>
                    <a:ea typeface="+mn-ea"/>
                  </a:rPr>
                  <a:t>331</a:t>
                </a:r>
                <a:r>
                  <a:rPr lang="zh-TW" altLang="en-US" sz="2800" dirty="0">
                    <a:latin typeface="+mn-ea"/>
                    <a:ea typeface="+mn-ea"/>
                  </a:rPr>
                  <a:t> </a:t>
                </a:r>
                <a:r>
                  <a:rPr lang="en-US" altLang="zh-TW" sz="2800" dirty="0">
                    <a:latin typeface="+mn-ea"/>
                    <a:ea typeface="+mn-ea"/>
                  </a:rPr>
                  <a:t>+</a:t>
                </a:r>
                <a:r>
                  <a:rPr lang="zh-TW" altLang="en-US" sz="2800" dirty="0">
                    <a:latin typeface="+mn-ea"/>
                    <a:ea typeface="+mn-ea"/>
                  </a:rPr>
                  <a:t> </a:t>
                </a:r>
                <a:r>
                  <a:rPr lang="en-US" altLang="zh-TW" sz="2800" dirty="0">
                    <a:latin typeface="+mn-ea"/>
                    <a:ea typeface="+mn-ea"/>
                  </a:rPr>
                  <a:t>0.6 T (m/s)</a:t>
                </a:r>
                <a:r>
                  <a:rPr lang="zh-TW" altLang="en-US" sz="2800" dirty="0">
                    <a:latin typeface="+mn-ea"/>
                    <a:ea typeface="+mn-ea"/>
                  </a:rPr>
                  <a:t>  </a:t>
                </a:r>
                <a:endParaRPr lang="en-US" altLang="zh-TW" sz="2800" dirty="0">
                  <a:latin typeface="+mn-ea"/>
                  <a:ea typeface="+mn-ea"/>
                </a:endParaRPr>
              </a:p>
              <a:p>
                <a:pPr marL="534988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75000"/>
                </a:pPr>
                <a:r>
                  <a:rPr lang="en-US" altLang="zh-TW" sz="2800" dirty="0">
                    <a:latin typeface="+mn-ea"/>
                    <a:ea typeface="+mn-ea"/>
                  </a:rPr>
                  <a:t>T</a:t>
                </a:r>
                <a:r>
                  <a:rPr lang="zh-TW" altLang="en-US" sz="2800" dirty="0">
                    <a:latin typeface="+mn-ea"/>
                    <a:ea typeface="+mn-ea"/>
                  </a:rPr>
                  <a:t> </a:t>
                </a:r>
                <a:r>
                  <a:rPr lang="en-US" altLang="zh-TW" sz="2800" dirty="0">
                    <a:latin typeface="+mn-ea"/>
                    <a:ea typeface="+mn-ea"/>
                  </a:rPr>
                  <a:t>=</a:t>
                </a:r>
                <a:r>
                  <a:rPr lang="zh-TW" altLang="en-US" sz="2800" dirty="0">
                    <a:latin typeface="+mn-ea"/>
                    <a:ea typeface="+mn-ea"/>
                  </a:rPr>
                  <a:t> 攝氏溫度</a:t>
                </a:r>
                <a:endParaRPr lang="en-US" altLang="zh-TW" sz="2800" dirty="0">
                  <a:latin typeface="+mn-ea"/>
                  <a:ea typeface="+mn-ea"/>
                </a:endParaRPr>
              </a:p>
              <a:p>
                <a:pPr marL="177800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75000"/>
                </a:pPr>
                <a:r>
                  <a:rPr lang="zh-TW" altLang="en-US" sz="2800" dirty="0">
                    <a:latin typeface="+mn-ea"/>
                    <a:ea typeface="+mn-ea"/>
                  </a:rPr>
                  <a:t>室溫時的超音波速 </a:t>
                </a:r>
                <a:r>
                  <a:rPr lang="en-US" altLang="zh-TW" sz="2800" i="1" dirty="0">
                    <a:latin typeface="+mn-ea"/>
                    <a:ea typeface="+mn-ea"/>
                  </a:rPr>
                  <a:t>v ~</a:t>
                </a:r>
                <a:r>
                  <a:rPr lang="en-US" altLang="zh-TW" sz="2800" dirty="0">
                    <a:latin typeface="+mn-ea"/>
                    <a:ea typeface="+mn-ea"/>
                  </a:rPr>
                  <a:t> 344 m/s</a:t>
                </a:r>
              </a:p>
              <a:p>
                <a:pPr marL="271463" indent="263525" algn="ctr">
                  <a:lnSpc>
                    <a:spcPct val="110000"/>
                  </a:lnSpc>
                  <a:spcBef>
                    <a:spcPts val="600"/>
                  </a:spcBef>
                  <a:buSzPct val="75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  <a:ea typeface="+mn-ea"/>
                        </a:rPr>
                        <m:t>𝑳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f>
                        <m:f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+mn-ea"/>
                            </a:rPr>
                            <m:t>𝟏</m:t>
                          </m:r>
                        </m:num>
                        <m:den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+mn-ea"/>
                            </a:rPr>
                            <m:t>𝟐</m:t>
                          </m:r>
                        </m:den>
                      </m:f>
                      <m:r>
                        <a:rPr lang="en-US" altLang="zh-TW" sz="2800" i="1">
                          <a:latin typeface="Cambria Math" panose="02040503050406030204" pitchFamily="18" charset="0"/>
                          <a:ea typeface="+mn-ea"/>
                        </a:rPr>
                        <m:t>𝒗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+mn-ea"/>
                        </a:rPr>
                        <m:t>∙</m:t>
                      </m:r>
                      <m:r>
                        <m:rPr>
                          <m:nor/>
                        </m:rPr>
                        <a:rPr lang="en-US" altLang="zh-TW" sz="2800" i="1" dirty="0">
                          <a:latin typeface="+mn-ea"/>
                          <a:ea typeface="+mn-ea"/>
                        </a:rPr>
                        <m:t>t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+mn-ea"/>
                        </a:rPr>
                        <m:t>𝟑𝟒𝟒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+mn-ea"/>
                        </a:rPr>
                        <m:t> (</m:t>
                      </m:r>
                      <m:f>
                        <m:f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+mn-ea"/>
                            </a:rPr>
                            <m:t>𝒎</m:t>
                          </m:r>
                        </m:num>
                        <m:den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+mn-ea"/>
                            </a:rPr>
                            <m:t>𝒔</m:t>
                          </m:r>
                        </m:den>
                      </m:f>
                      <m:r>
                        <a:rPr lang="en-US" altLang="zh-TW" sz="2800" i="1">
                          <a:latin typeface="Cambria Math" panose="02040503050406030204" pitchFamily="18" charset="0"/>
                          <a:ea typeface="+mn-ea"/>
                        </a:rPr>
                        <m:t>)∙</m:t>
                      </m:r>
                      <m:f>
                        <m:f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TW" sz="2800" i="1" dirty="0">
                              <a:latin typeface="+mn-ea"/>
                              <a:ea typeface="+mn-ea"/>
                            </a:rPr>
                            <m:t>t</m:t>
                          </m:r>
                        </m:num>
                        <m:den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+mn-ea"/>
                            </a:rPr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TW" sz="2800" i="1" dirty="0">
                          <a:latin typeface="+mn-ea"/>
                          <a:ea typeface="+mn-ea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TW" sz="2800" i="1" dirty="0">
                          <a:latin typeface="+mn-ea"/>
                          <a:ea typeface="+mn-ea"/>
                        </a:rPr>
                        <m:t>s</m:t>
                      </m:r>
                      <m:r>
                        <m:rPr>
                          <m:nor/>
                        </m:rPr>
                        <a:rPr lang="en-US" altLang="zh-TW" sz="2800" i="1" dirty="0">
                          <a:latin typeface="+mn-ea"/>
                          <a:ea typeface="+mn-ea"/>
                        </a:rPr>
                        <m:t>)</m:t>
                      </m:r>
                    </m:oMath>
                  </m:oMathPara>
                </a14:m>
                <a:endParaRPr lang="zh-TW" altLang="en-US" sz="2800" dirty="0"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75572" y="2883793"/>
                <a:ext cx="5338763" cy="3079750"/>
              </a:xfrm>
              <a:blipFill>
                <a:blip r:embed="rId4"/>
                <a:stretch>
                  <a:fillRect l="-3995" t="-594" r="-1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358F115A-17D4-4F74-BA9F-F3E9CEEA645A}"/>
              </a:ext>
            </a:extLst>
          </p:cNvPr>
          <p:cNvSpPr txBox="1">
            <a:spLocks/>
          </p:cNvSpPr>
          <p:nvPr/>
        </p:nvSpPr>
        <p:spPr>
          <a:xfrm>
            <a:off x="668524" y="835952"/>
            <a:ext cx="8568952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Times" panose="02020603050405020304" pitchFamily="18" charset="0"/>
                <a:ea typeface="標楷體" panose="03000509000000000000" pitchFamily="65" charset="-120"/>
                <a:cs typeface="Times" panose="02020603050405020304" pitchFamily="18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" panose="02020603050405020304" pitchFamily="18" charset="0"/>
                <a:ea typeface="標楷體" panose="03000509000000000000" pitchFamily="65" charset="-120"/>
                <a:cs typeface="Times" panose="02020603050405020304" pitchFamily="18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imes" panose="02020603050405020304" pitchFamily="18" charset="0"/>
                <a:ea typeface="標楷體" panose="03000509000000000000" pitchFamily="65" charset="-120"/>
                <a:cs typeface="Times" panose="02020603050405020304" pitchFamily="18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" panose="02020603050405020304" pitchFamily="18" charset="0"/>
                <a:ea typeface="標楷體" panose="03000509000000000000" pitchFamily="65" charset="-120"/>
                <a:cs typeface="Times" panose="02020603050405020304" pitchFamily="18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" panose="02020603050405020304" pitchFamily="18" charset="0"/>
                <a:ea typeface="標楷體" panose="03000509000000000000" pitchFamily="65" charset="-120"/>
                <a:cs typeface="Times" panose="02020603050405020304" pitchFamily="18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buSzPct val="75000"/>
            </a:pPr>
            <a:r>
              <a:rPr lang="zh-TW" altLang="zh-TW" sz="2800" dirty="0">
                <a:latin typeface="+mn-ea"/>
                <a:ea typeface="+mn-ea"/>
              </a:rPr>
              <a:t>測量</a:t>
            </a:r>
            <a:r>
              <a:rPr lang="zh-TW" altLang="en-US" sz="2800" dirty="0">
                <a:latin typeface="+mn-ea"/>
                <a:ea typeface="+mn-ea"/>
              </a:rPr>
              <a:t>超</a:t>
            </a:r>
            <a:r>
              <a:rPr lang="zh-TW" altLang="zh-TW" sz="2800" dirty="0">
                <a:latin typeface="+mn-ea"/>
                <a:ea typeface="+mn-ea"/>
              </a:rPr>
              <a:t>聲</a:t>
            </a:r>
            <a:r>
              <a:rPr lang="zh-TW" altLang="en-US" sz="2800" dirty="0">
                <a:latin typeface="+mn-ea"/>
                <a:ea typeface="+mn-ea"/>
              </a:rPr>
              <a:t>波</a:t>
            </a:r>
            <a:r>
              <a:rPr lang="zh-TW" altLang="zh-TW" sz="2800" dirty="0">
                <a:latin typeface="+mn-ea"/>
                <a:ea typeface="+mn-ea"/>
              </a:rPr>
              <a:t>在感測器與物體之間往返</a:t>
            </a:r>
            <a:r>
              <a:rPr lang="zh-TW" altLang="en-US" sz="2800" dirty="0">
                <a:latin typeface="+mn-ea"/>
                <a:ea typeface="+mn-ea"/>
              </a:rPr>
              <a:t>所需</a:t>
            </a:r>
            <a:r>
              <a:rPr lang="zh-TW" altLang="zh-TW" sz="2800" dirty="0">
                <a:latin typeface="+mn-ea"/>
                <a:ea typeface="+mn-ea"/>
              </a:rPr>
              <a:t>的時間</a:t>
            </a:r>
            <a:r>
              <a:rPr lang="en-US" altLang="zh-TW" sz="2800" b="1" i="1" dirty="0">
                <a:solidFill>
                  <a:srgbClr val="FF0000"/>
                </a:solidFill>
                <a:latin typeface="+mn-ea"/>
                <a:ea typeface="+mn-ea"/>
              </a:rPr>
              <a:t>t</a:t>
            </a:r>
            <a:r>
              <a:rPr lang="zh-TW" altLang="en-US" sz="2800" dirty="0">
                <a:latin typeface="+mn-ea"/>
                <a:ea typeface="+mn-ea"/>
              </a:rPr>
              <a:t>，以計算物體與感測器之間的距離 </a:t>
            </a:r>
            <a:r>
              <a:rPr lang="en-US" altLang="zh-TW" sz="2800" b="1" i="1" dirty="0">
                <a:solidFill>
                  <a:srgbClr val="FF0000"/>
                </a:solidFill>
                <a:latin typeface="+mn-ea"/>
                <a:ea typeface="+mn-ea"/>
              </a:rPr>
              <a:t>L</a:t>
            </a:r>
            <a:r>
              <a:rPr lang="zh-TW" altLang="en-US" sz="2800" dirty="0">
                <a:latin typeface="+mn-ea"/>
                <a:ea typeface="+mn-ea"/>
              </a:rPr>
              <a:t>。</a:t>
            </a:r>
            <a:endParaRPr lang="en-US" altLang="zh-TW" sz="2800" dirty="0">
              <a:latin typeface="+mn-ea"/>
              <a:ea typeface="+mn-ea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SzPct val="75000"/>
            </a:pPr>
            <a:r>
              <a:rPr lang="zh-TW" altLang="zh-TW" sz="2800" dirty="0">
                <a:solidFill>
                  <a:prstClr val="black"/>
                </a:solidFill>
                <a:latin typeface="+mn-ea"/>
                <a:ea typeface="+mn-ea"/>
              </a:rPr>
              <a:t>應用在機器人或自走車避障、物體測距等。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SzPct val="75000"/>
              <a:buNone/>
            </a:pPr>
            <a:endParaRPr lang="en-US" altLang="zh-TW" sz="28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4457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39643" y="50978"/>
            <a:ext cx="6876689" cy="7200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00000"/>
              </a:lnSpc>
            </a:pPr>
            <a:r>
              <a:rPr kumimoji="1" lang="zh-TW" altLang="en-US" sz="4000" dirty="0">
                <a:solidFill>
                  <a:srgbClr val="0000FF"/>
                </a:solidFill>
              </a:rPr>
              <a:t>超音波測距器作動原理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4523" y="897774"/>
            <a:ext cx="9506930" cy="404815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dirty="0"/>
              <a:t>先從程式中送給</a:t>
            </a:r>
            <a:r>
              <a:rPr lang="en-US" altLang="zh-TW" sz="2400" dirty="0"/>
              <a:t>trig pin</a:t>
            </a:r>
            <a:r>
              <a:rPr lang="zh-TW" altLang="en-US" sz="2400" dirty="0"/>
              <a:t>一個</a:t>
            </a:r>
            <a:r>
              <a:rPr lang="en-US" altLang="zh-TW" sz="2400" dirty="0"/>
              <a:t>10 us </a:t>
            </a:r>
            <a:r>
              <a:rPr lang="zh-TW" altLang="en-US" sz="2400" dirty="0"/>
              <a:t>脈衝訊號</a:t>
            </a:r>
            <a:endParaRPr lang="en-US" altLang="zh-TW" sz="2400" dirty="0"/>
          </a:p>
          <a:p>
            <a:pPr>
              <a:lnSpc>
                <a:spcPct val="120000"/>
              </a:lnSpc>
            </a:pPr>
            <a:r>
              <a:rPr lang="zh-TW" altLang="en-US" sz="2400" dirty="0"/>
              <a:t>模組會發射</a:t>
            </a:r>
            <a:r>
              <a:rPr lang="en-US" altLang="zh-TW" sz="2400" dirty="0"/>
              <a:t>8</a:t>
            </a:r>
            <a:r>
              <a:rPr lang="zh-TW" altLang="en-US" sz="2400" dirty="0"/>
              <a:t>個</a:t>
            </a:r>
            <a:r>
              <a:rPr lang="en-US" altLang="zh-TW" sz="2400" dirty="0"/>
              <a:t>40</a:t>
            </a:r>
            <a:r>
              <a:rPr lang="zh-TW" altLang="en-US" sz="2400" dirty="0"/>
              <a:t> </a:t>
            </a:r>
            <a:r>
              <a:rPr lang="en-US" altLang="zh-TW" sz="2400" dirty="0"/>
              <a:t>kHz</a:t>
            </a:r>
            <a:r>
              <a:rPr lang="zh-TW" altLang="en-US" sz="2400" dirty="0"/>
              <a:t>的聲波出去，然後量測訊號是否回來。</a:t>
            </a:r>
            <a:endParaRPr lang="en-US" altLang="zh-TW" sz="2400" dirty="0"/>
          </a:p>
          <a:p>
            <a:pPr>
              <a:lnSpc>
                <a:spcPct val="120000"/>
              </a:lnSpc>
            </a:pPr>
            <a:r>
              <a:rPr lang="zh-TW" altLang="en-US" sz="2400" dirty="0"/>
              <a:t>如果</a:t>
            </a:r>
            <a:r>
              <a:rPr lang="en-US" altLang="zh-TW" sz="2400" dirty="0"/>
              <a:t>echo pin</a:t>
            </a:r>
            <a:r>
              <a:rPr lang="zh-TW" altLang="en-US" sz="2400" dirty="0"/>
              <a:t>有收到反彈的訊息，會發出一個高電位訊號，那</a:t>
            </a:r>
            <a:r>
              <a:rPr lang="en-US" altLang="zh-TW" sz="2400" dirty="0"/>
              <a:t>Echo</a:t>
            </a:r>
            <a:r>
              <a:rPr lang="zh-TW" altLang="en-US" sz="2400" dirty="0"/>
              <a:t>會送出超音波來回的時間</a:t>
            </a:r>
            <a:endParaRPr lang="en-US" altLang="zh-TW" sz="2400" dirty="0"/>
          </a:p>
          <a:p>
            <a:pPr>
              <a:lnSpc>
                <a:spcPct val="120000"/>
              </a:lnSpc>
            </a:pPr>
            <a:r>
              <a:rPr lang="zh-TW" altLang="en-US" sz="2400" dirty="0"/>
              <a:t>使用者再自己計算音速換算距離。</a:t>
            </a:r>
            <a:endParaRPr lang="en-US" altLang="zh-TW" sz="2400" dirty="0"/>
          </a:p>
          <a:p>
            <a:pPr lvl="1">
              <a:lnSpc>
                <a:spcPct val="120000"/>
              </a:lnSpc>
            </a:pPr>
            <a:r>
              <a:rPr lang="zh-TW" altLang="en-US" sz="2400" dirty="0"/>
              <a:t>也就是「距離</a:t>
            </a:r>
            <a:r>
              <a:rPr lang="en-US" altLang="zh-TW" sz="2400" dirty="0"/>
              <a:t>(cm) = </a:t>
            </a:r>
            <a:r>
              <a:rPr lang="zh-TW" altLang="en-US" sz="2400" dirty="0"/>
              <a:t>時間</a:t>
            </a:r>
            <a:r>
              <a:rPr lang="en-US" altLang="zh-TW" sz="2400" dirty="0"/>
              <a:t>(us) / 2(</a:t>
            </a:r>
            <a:r>
              <a:rPr lang="zh-TW" altLang="en-US" sz="2400" dirty="0"/>
              <a:t>來回</a:t>
            </a:r>
            <a:r>
              <a:rPr lang="en-US" altLang="zh-TW" sz="2400" dirty="0"/>
              <a:t>) /29.4 (m/s</a:t>
            </a:r>
            <a:r>
              <a:rPr lang="zh-TW" altLang="en-US" sz="2400" dirty="0"/>
              <a:t>轉換</a:t>
            </a:r>
            <a:r>
              <a:rPr lang="en-US" altLang="zh-TW" sz="2400" dirty="0"/>
              <a:t>cm/us)</a:t>
            </a:r>
            <a:r>
              <a:rPr lang="zh-TW" altLang="en-US" sz="2400" dirty="0"/>
              <a:t>」。</a:t>
            </a:r>
            <a:endParaRPr kumimoji="1"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9197" y="4184972"/>
            <a:ext cx="4426803" cy="2373323"/>
          </a:xfrm>
          <a:prstGeom prst="rect">
            <a:avLst/>
          </a:prstGeom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224523" y="4173043"/>
            <a:ext cx="5130103" cy="14685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en-US" sz="2400" dirty="0">
                <a:latin typeface="+mn-ea"/>
              </a:rPr>
              <a:t>要注意的是量測物體最好大於</a:t>
            </a:r>
            <a:r>
              <a:rPr lang="en-US" altLang="zh-TW" sz="2400" dirty="0">
                <a:latin typeface="+mn-ea"/>
              </a:rPr>
              <a:t>0.5</a:t>
            </a:r>
            <a:r>
              <a:rPr lang="zh-TW" altLang="en-US" sz="2400" dirty="0">
                <a:latin typeface="+mn-ea"/>
              </a:rPr>
              <a:t>公尺平方，而</a:t>
            </a:r>
            <a:r>
              <a:rPr lang="en-US" altLang="zh-TW" sz="2400" dirty="0">
                <a:latin typeface="+mn-ea"/>
              </a:rPr>
              <a:t>trigger</a:t>
            </a:r>
            <a:r>
              <a:rPr lang="zh-TW" altLang="en-US" sz="2400" dirty="0">
                <a:latin typeface="+mn-ea"/>
              </a:rPr>
              <a:t>時間最好大於</a:t>
            </a:r>
            <a:r>
              <a:rPr lang="en-US" altLang="zh-TW" sz="2400" dirty="0">
                <a:latin typeface="+mn-ea"/>
              </a:rPr>
              <a:t>60ms</a:t>
            </a:r>
            <a:r>
              <a:rPr lang="zh-TW" altLang="en-US" sz="2400" dirty="0">
                <a:latin typeface="+mn-ea"/>
              </a:rPr>
              <a:t>，以免</a:t>
            </a:r>
            <a:r>
              <a:rPr lang="en-US" altLang="zh-TW" sz="2400" dirty="0">
                <a:latin typeface="+mn-ea"/>
              </a:rPr>
              <a:t>trig</a:t>
            </a:r>
            <a:r>
              <a:rPr lang="zh-TW" altLang="en-US" sz="2400" dirty="0">
                <a:latin typeface="+mn-ea"/>
              </a:rPr>
              <a:t>與</a:t>
            </a:r>
            <a:r>
              <a:rPr lang="en-US" altLang="zh-TW" sz="2400" dirty="0">
                <a:latin typeface="+mn-ea"/>
              </a:rPr>
              <a:t>echo</a:t>
            </a:r>
            <a:r>
              <a:rPr lang="zh-TW" altLang="en-US" sz="2400" dirty="0">
                <a:latin typeface="+mn-ea"/>
              </a:rPr>
              <a:t>干擾。</a:t>
            </a:r>
            <a:endParaRPr kumimoji="1" lang="zh-TW" altLang="en-US" sz="2400" dirty="0">
              <a:latin typeface="+mn-ea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50E9FD3-6559-4414-A3E3-2052AC7F9DE7}"/>
              </a:ext>
            </a:extLst>
          </p:cNvPr>
          <p:cNvSpPr/>
          <p:nvPr/>
        </p:nvSpPr>
        <p:spPr>
          <a:xfrm>
            <a:off x="629906" y="5641548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ClrTx/>
            </a:pPr>
            <a:r>
              <a:rPr lang="zh-TW" altLang="en-US" b="1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從作動原理可見</a:t>
            </a:r>
            <a:r>
              <a:rPr lang="en-US" altLang="zh-TW" b="1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, </a:t>
            </a:r>
            <a:r>
              <a:rPr lang="zh-TW" altLang="en-US" b="1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僅需</a:t>
            </a:r>
            <a:r>
              <a:rPr lang="en-US" altLang="zh-TW" b="1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4</a:t>
            </a:r>
            <a:r>
              <a:rPr lang="zh-TW" altLang="en-US" b="1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條接線，</a:t>
            </a:r>
            <a:r>
              <a:rPr lang="en-US" altLang="zh-TW" b="1" dirty="0" err="1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Vcc</a:t>
            </a:r>
            <a:r>
              <a:rPr lang="en-US" altLang="zh-TW" b="1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, GND, Trig, Echo</a:t>
            </a:r>
            <a:endParaRPr lang="en-US" altLang="zh-TW" b="1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15474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56085" y="64089"/>
            <a:ext cx="5659732" cy="807840"/>
          </a:xfrm>
        </p:spPr>
        <p:txBody>
          <a:bodyPr>
            <a:normAutofit/>
          </a:bodyPr>
          <a:lstStyle/>
          <a:p>
            <a:pPr algn="ctr"/>
            <a:r>
              <a:rPr lang="zh-TW" altLang="en-US" kern="0" dirty="0">
                <a:solidFill>
                  <a:srgbClr val="0000FF"/>
                </a:solidFill>
                <a:latin typeface="+mn-ea"/>
                <a:ea typeface="+mn-ea"/>
              </a:rPr>
              <a:t>超音波測距器作動原理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344862" y="1012825"/>
            <a:ext cx="8731250" cy="2474913"/>
          </a:xfrm>
        </p:spPr>
        <p:txBody>
          <a:bodyPr>
            <a:noAutofit/>
          </a:bodyPr>
          <a:lstStyle/>
          <a:p>
            <a:pPr marL="358775" indent="-358775">
              <a:spcAft>
                <a:spcPts val="0"/>
              </a:spcAft>
              <a:buClrTx/>
              <a:buFont typeface="+mj-lt"/>
              <a:buAutoNum type="arabicPeriod"/>
            </a:pPr>
            <a:r>
              <a:rPr lang="zh-TW" altLang="en-US" sz="2400" dirty="0">
                <a:latin typeface="+mn-ea"/>
                <a:ea typeface="+mn-ea"/>
                <a:cs typeface="Times New Roman" panose="02020603050405020304" pitchFamily="18" charset="0"/>
              </a:rPr>
              <a:t>先從程式中送給</a:t>
            </a:r>
            <a:r>
              <a:rPr lang="en-US" altLang="zh-TW" sz="2400" dirty="0">
                <a:latin typeface="+mn-ea"/>
                <a:ea typeface="+mn-ea"/>
                <a:cs typeface="Times New Roman" panose="02020603050405020304" pitchFamily="18" charset="0"/>
              </a:rPr>
              <a:t>Trig Pin</a:t>
            </a:r>
            <a:r>
              <a:rPr lang="zh-TW" altLang="en-US" sz="2400" dirty="0">
                <a:latin typeface="+mn-ea"/>
                <a:ea typeface="+mn-ea"/>
                <a:cs typeface="Times New Roman" panose="02020603050405020304" pitchFamily="18" charset="0"/>
              </a:rPr>
              <a:t>一個</a:t>
            </a:r>
            <a:r>
              <a:rPr lang="en-US" altLang="zh-TW" sz="2400" dirty="0">
                <a:latin typeface="+mn-ea"/>
                <a:ea typeface="+mn-ea"/>
                <a:cs typeface="Times New Roman" panose="02020603050405020304" pitchFamily="18" charset="0"/>
              </a:rPr>
              <a:t>10 µs </a:t>
            </a:r>
            <a:r>
              <a:rPr lang="zh-TW" altLang="en-US" sz="2400" dirty="0">
                <a:latin typeface="+mn-ea"/>
                <a:ea typeface="+mn-ea"/>
                <a:cs typeface="Times New Roman" panose="02020603050405020304" pitchFamily="18" charset="0"/>
              </a:rPr>
              <a:t>脈衝訊號</a:t>
            </a:r>
            <a:endParaRPr lang="en-US" altLang="zh-TW" sz="24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358775" indent="-358775">
              <a:spcAft>
                <a:spcPts val="0"/>
              </a:spcAft>
              <a:buClrTx/>
              <a:buFont typeface="+mj-lt"/>
              <a:buAutoNum type="arabicPeriod"/>
            </a:pPr>
            <a:r>
              <a:rPr lang="zh-TW" altLang="en-US" sz="2400" dirty="0">
                <a:latin typeface="+mn-ea"/>
                <a:ea typeface="+mn-ea"/>
                <a:cs typeface="Times New Roman" panose="02020603050405020304" pitchFamily="18" charset="0"/>
              </a:rPr>
              <a:t>模組會發射出</a:t>
            </a:r>
            <a:r>
              <a:rPr lang="en-US" altLang="zh-TW" sz="2400" dirty="0">
                <a:latin typeface="+mn-ea"/>
                <a:ea typeface="+mn-ea"/>
                <a:cs typeface="Times New Roman" panose="02020603050405020304" pitchFamily="18" charset="0"/>
              </a:rPr>
              <a:t>8</a:t>
            </a:r>
            <a:r>
              <a:rPr lang="zh-TW" altLang="en-US" sz="2400" dirty="0">
                <a:latin typeface="+mn-ea"/>
                <a:ea typeface="+mn-ea"/>
                <a:cs typeface="Times New Roman" panose="02020603050405020304" pitchFamily="18" charset="0"/>
              </a:rPr>
              <a:t>個</a:t>
            </a:r>
            <a:r>
              <a:rPr lang="en-US" altLang="zh-TW" sz="2400" dirty="0">
                <a:latin typeface="+mn-ea"/>
                <a:ea typeface="+mn-ea"/>
                <a:cs typeface="Times New Roman" panose="02020603050405020304" pitchFamily="18" charset="0"/>
              </a:rPr>
              <a:t>40</a:t>
            </a:r>
            <a:r>
              <a:rPr lang="zh-TW" altLang="en-US" sz="2400" dirty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+mn-ea"/>
                <a:ea typeface="+mn-ea"/>
                <a:cs typeface="Times New Roman" panose="02020603050405020304" pitchFamily="18" charset="0"/>
              </a:rPr>
              <a:t>kHz</a:t>
            </a:r>
            <a:r>
              <a:rPr lang="zh-TW" altLang="en-US" sz="2400" dirty="0">
                <a:latin typeface="+mn-ea"/>
                <a:ea typeface="+mn-ea"/>
                <a:cs typeface="Times New Roman" panose="02020603050405020304" pitchFamily="18" charset="0"/>
              </a:rPr>
              <a:t>的聲波，然後量測回彈訊號。</a:t>
            </a:r>
            <a:endParaRPr lang="en-US" altLang="zh-TW" sz="24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358775" indent="-358775">
              <a:spcAft>
                <a:spcPts val="0"/>
              </a:spcAft>
              <a:buClrTx/>
              <a:buFont typeface="+mj-lt"/>
              <a:buAutoNum type="arabicPeriod"/>
            </a:pPr>
            <a:r>
              <a:rPr lang="zh-TW" altLang="en-US" sz="2400" dirty="0">
                <a:latin typeface="+mn-ea"/>
                <a:ea typeface="+mn-ea"/>
                <a:cs typeface="Times New Roman" panose="02020603050405020304" pitchFamily="18" charset="0"/>
              </a:rPr>
              <a:t>若接收器有收到回彈的訊號，</a:t>
            </a:r>
            <a:r>
              <a:rPr lang="en-US" altLang="zh-TW" sz="2400" dirty="0">
                <a:latin typeface="+mn-ea"/>
                <a:ea typeface="+mn-ea"/>
                <a:cs typeface="Times New Roman" panose="02020603050405020304" pitchFamily="18" charset="0"/>
              </a:rPr>
              <a:t>Echo Pin</a:t>
            </a:r>
            <a:r>
              <a:rPr lang="zh-TW" altLang="en-US" sz="2400" dirty="0">
                <a:latin typeface="+mn-ea"/>
                <a:ea typeface="+mn-ea"/>
                <a:cs typeface="Times New Roman" panose="02020603050405020304" pitchFamily="18" charset="0"/>
              </a:rPr>
              <a:t>會發出一個高電位訊號</a:t>
            </a:r>
            <a:endParaRPr lang="en-US" altLang="zh-TW" sz="24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358775" indent="-358775">
              <a:spcAft>
                <a:spcPts val="0"/>
              </a:spcAft>
              <a:buClrTx/>
              <a:buFont typeface="+mj-lt"/>
              <a:buAutoNum type="arabicPeriod"/>
            </a:pPr>
            <a:r>
              <a:rPr lang="zh-TW" altLang="en-US" sz="2400" dirty="0">
                <a:latin typeface="+mn-ea"/>
                <a:ea typeface="+mn-ea"/>
                <a:cs typeface="Times New Roman" panose="02020603050405020304" pitchFamily="18" charset="0"/>
              </a:rPr>
              <a:t>使用者再以自己計算接收到的時間差換算距離</a:t>
            </a:r>
            <a:endParaRPr lang="en-US" altLang="zh-TW" sz="2400" dirty="0">
              <a:latin typeface="+mn-ea"/>
              <a:ea typeface="+mn-ea"/>
            </a:endParaRPr>
          </a:p>
          <a:p>
            <a:pPr algn="ctr">
              <a:spcAft>
                <a:spcPts val="0"/>
              </a:spcAft>
              <a:buClrTx/>
            </a:pPr>
            <a:r>
              <a:rPr lang="zh-TW" altLang="en-US" sz="2400" kern="0" dirty="0">
                <a:solidFill>
                  <a:srgbClr val="0000CC"/>
                </a:solidFill>
                <a:latin typeface="+mn-ea"/>
                <a:ea typeface="+mn-ea"/>
              </a:rPr>
              <a:t>接收脈衝時間 </a:t>
            </a:r>
            <a:r>
              <a:rPr lang="en-US" altLang="zh-TW" sz="2400" kern="0" dirty="0">
                <a:solidFill>
                  <a:srgbClr val="0000CC"/>
                </a:solidFill>
                <a:latin typeface="+mn-ea"/>
                <a:ea typeface="+mn-ea"/>
              </a:rPr>
              <a:t> </a:t>
            </a:r>
            <a:r>
              <a:rPr lang="en-US" altLang="zh-TW" sz="2400" kern="0" dirty="0" err="1">
                <a:solidFill>
                  <a:srgbClr val="0000CC"/>
                </a:solidFill>
                <a:latin typeface="+mn-ea"/>
                <a:ea typeface="+mn-ea"/>
              </a:rPr>
              <a:t>pulseIn</a:t>
            </a:r>
            <a:r>
              <a:rPr lang="en-US" altLang="zh-TW" sz="2400" kern="0" dirty="0">
                <a:solidFill>
                  <a:srgbClr val="0000CC"/>
                </a:solidFill>
                <a:latin typeface="+mn-ea"/>
                <a:ea typeface="+mn-ea"/>
              </a:rPr>
              <a:t> (</a:t>
            </a:r>
            <a:r>
              <a:rPr lang="zh-TW" altLang="en-US" sz="2400" kern="0" dirty="0">
                <a:solidFill>
                  <a:srgbClr val="0000CC"/>
                </a:solidFill>
                <a:latin typeface="+mn-ea"/>
                <a:ea typeface="+mn-ea"/>
              </a:rPr>
              <a:t>接腳編號</a:t>
            </a:r>
            <a:r>
              <a:rPr lang="en-US" altLang="zh-TW" sz="2400" kern="0" dirty="0">
                <a:solidFill>
                  <a:srgbClr val="0000CC"/>
                </a:solidFill>
                <a:latin typeface="+mn-ea"/>
                <a:ea typeface="+mn-ea"/>
              </a:rPr>
              <a:t>, </a:t>
            </a:r>
            <a:r>
              <a:rPr lang="zh-TW" altLang="en-US" sz="2400" kern="0" dirty="0">
                <a:solidFill>
                  <a:srgbClr val="0000CC"/>
                </a:solidFill>
                <a:latin typeface="+mn-ea"/>
                <a:ea typeface="+mn-ea"/>
              </a:rPr>
              <a:t>訊號準位</a:t>
            </a:r>
            <a:r>
              <a:rPr lang="en-US" altLang="zh-TW" sz="2400" kern="0" dirty="0">
                <a:solidFill>
                  <a:srgbClr val="0000CC"/>
                </a:solidFill>
                <a:latin typeface="+mn-ea"/>
                <a:ea typeface="+mn-ea"/>
              </a:rPr>
              <a:t>, </a:t>
            </a:r>
            <a:r>
              <a:rPr lang="zh-TW" altLang="en-US" sz="2400" u="sng" kern="0" dirty="0">
                <a:solidFill>
                  <a:srgbClr val="0000CC"/>
                </a:solidFill>
                <a:latin typeface="+mn-ea"/>
                <a:ea typeface="+mn-ea"/>
              </a:rPr>
              <a:t>等待截止時間</a:t>
            </a:r>
            <a:r>
              <a:rPr lang="en-US" altLang="zh-TW" sz="2400" kern="0" dirty="0">
                <a:solidFill>
                  <a:srgbClr val="0000CC"/>
                </a:solidFill>
                <a:latin typeface="+mn-ea"/>
                <a:ea typeface="+mn-ea"/>
              </a:rPr>
              <a:t>)</a:t>
            </a:r>
          </a:p>
          <a:p>
            <a:pPr marL="898525">
              <a:spcAft>
                <a:spcPts val="0"/>
              </a:spcAft>
              <a:buClrTx/>
            </a:pPr>
            <a:r>
              <a:rPr lang="en-US" altLang="zh-TW" b="1" kern="0" dirty="0">
                <a:solidFill>
                  <a:srgbClr val="000000"/>
                </a:solidFill>
                <a:latin typeface="+mn-ea"/>
                <a:ea typeface="+mn-ea"/>
              </a:rPr>
              <a:t>t</a:t>
            </a:r>
            <a:r>
              <a:rPr lang="zh-TW" altLang="en-US" b="1" kern="0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en-US" altLang="zh-TW" b="1" kern="0" dirty="0">
                <a:solidFill>
                  <a:srgbClr val="434F54"/>
                </a:solidFill>
                <a:latin typeface="+mn-ea"/>
                <a:ea typeface="+mn-ea"/>
              </a:rPr>
              <a:t>=</a:t>
            </a:r>
            <a:r>
              <a:rPr lang="zh-TW" altLang="en-US" b="1" kern="0" dirty="0">
                <a:solidFill>
                  <a:srgbClr val="434F54"/>
                </a:solidFill>
                <a:latin typeface="+mn-ea"/>
                <a:ea typeface="+mn-ea"/>
              </a:rPr>
              <a:t> </a:t>
            </a:r>
            <a:r>
              <a:rPr lang="en-US" altLang="zh-TW" b="1" kern="0" dirty="0" err="1">
                <a:solidFill>
                  <a:srgbClr val="D35400"/>
                </a:solidFill>
                <a:latin typeface="+mn-ea"/>
                <a:ea typeface="+mn-ea"/>
              </a:rPr>
              <a:t>pulseIn</a:t>
            </a:r>
            <a:r>
              <a:rPr lang="en-US" altLang="zh-TW" b="1" kern="0" dirty="0">
                <a:solidFill>
                  <a:srgbClr val="000000"/>
                </a:solidFill>
                <a:latin typeface="+mn-ea"/>
                <a:ea typeface="+mn-ea"/>
              </a:rPr>
              <a:t>(echo</a:t>
            </a:r>
            <a:r>
              <a:rPr lang="en-US" altLang="zh-TW" b="1" kern="0" dirty="0">
                <a:solidFill>
                  <a:srgbClr val="434F54"/>
                </a:solidFill>
                <a:latin typeface="+mn-ea"/>
                <a:ea typeface="+mn-ea"/>
              </a:rPr>
              <a:t>,</a:t>
            </a:r>
            <a:r>
              <a:rPr lang="en-US" altLang="zh-TW" b="1" kern="0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en-US" altLang="zh-TW" b="1" kern="0" dirty="0">
                <a:latin typeface="+mn-ea"/>
                <a:ea typeface="+mn-ea"/>
              </a:rPr>
              <a:t>0</a:t>
            </a:r>
            <a:r>
              <a:rPr lang="en-US" altLang="zh-TW" b="1" kern="0" dirty="0">
                <a:solidFill>
                  <a:srgbClr val="000000"/>
                </a:solidFill>
                <a:latin typeface="+mn-ea"/>
                <a:ea typeface="+mn-ea"/>
              </a:rPr>
              <a:t>); </a:t>
            </a:r>
          </a:p>
          <a:p>
            <a:pPr marL="274638" indent="-274638">
              <a:spcAft>
                <a:spcPts val="0"/>
              </a:spcAft>
              <a:buClrTx/>
              <a:buFont typeface="+mj-lt"/>
              <a:buAutoNum type="arabicPeriod"/>
            </a:pPr>
            <a:endParaRPr lang="en-US" altLang="zh-TW" b="1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2B74086D-1957-4DE7-95F7-01BB4683D3E6}"/>
              </a:ext>
            </a:extLst>
          </p:cNvPr>
          <p:cNvSpPr txBox="1"/>
          <p:nvPr/>
        </p:nvSpPr>
        <p:spPr>
          <a:xfrm>
            <a:off x="909662" y="4401860"/>
            <a:ext cx="1903085" cy="1148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2400" b="1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Trig</a:t>
            </a:r>
          </a:p>
          <a:p>
            <a:pPr algn="ctr">
              <a:spcBef>
                <a:spcPts val="600"/>
              </a:spcBef>
            </a:pPr>
            <a:r>
              <a:rPr lang="zh-TW" altLang="en-US" sz="2400" b="1" dirty="0">
                <a:solidFill>
                  <a:schemeClr val="accent1"/>
                </a:solidFill>
                <a:latin typeface="+mn-ea"/>
              </a:rPr>
              <a:t>超音波訊號</a:t>
            </a:r>
            <a:endParaRPr lang="en-US" altLang="zh-TW" sz="2400" b="1" dirty="0">
              <a:solidFill>
                <a:schemeClr val="accent1"/>
              </a:solidFill>
              <a:latin typeface="+mn-ea"/>
            </a:endParaRPr>
          </a:p>
          <a:p>
            <a:pPr algn="ctr">
              <a:lnSpc>
                <a:spcPct val="90000"/>
              </a:lnSpc>
            </a:pPr>
            <a:r>
              <a:rPr lang="en-US" altLang="zh-TW" sz="2000" b="1" dirty="0">
                <a:latin typeface="+mn-ea"/>
              </a:rPr>
              <a:t>(</a:t>
            </a:r>
            <a:r>
              <a:rPr lang="zh-TW" altLang="en-US" sz="2000" b="1" dirty="0">
                <a:latin typeface="+mn-ea"/>
              </a:rPr>
              <a:t>模組內部產生</a:t>
            </a:r>
            <a:r>
              <a:rPr lang="en-US" altLang="zh-TW" sz="2000" b="1" dirty="0">
                <a:latin typeface="+mn-ea"/>
              </a:rPr>
              <a:t>)</a:t>
            </a:r>
          </a:p>
        </p:txBody>
      </p:sp>
      <p:grpSp>
        <p:nvGrpSpPr>
          <p:cNvPr id="45" name="群組 44">
            <a:extLst>
              <a:ext uri="{FF2B5EF4-FFF2-40B4-BE49-F238E27FC236}">
                <a16:creationId xmlns:a16="http://schemas.microsoft.com/office/drawing/2014/main" id="{62CA3C89-2189-4490-8A73-EF291E7FAF9B}"/>
              </a:ext>
            </a:extLst>
          </p:cNvPr>
          <p:cNvGrpSpPr/>
          <p:nvPr/>
        </p:nvGrpSpPr>
        <p:grpSpPr>
          <a:xfrm>
            <a:off x="2984879" y="3861048"/>
            <a:ext cx="4824536" cy="2952328"/>
            <a:chOff x="2271030" y="3372852"/>
            <a:chExt cx="4824536" cy="2952328"/>
          </a:xfrm>
        </p:grpSpPr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09D3CC2E-C78C-41EC-BC70-329B6319B06C}"/>
                </a:ext>
              </a:extLst>
            </p:cNvPr>
            <p:cNvGrpSpPr/>
            <p:nvPr/>
          </p:nvGrpSpPr>
          <p:grpSpPr>
            <a:xfrm>
              <a:off x="2271030" y="3372852"/>
              <a:ext cx="4824536" cy="2952328"/>
              <a:chOff x="3101177" y="2276870"/>
              <a:chExt cx="4824536" cy="2952328"/>
            </a:xfrm>
          </p:grpSpPr>
          <p:cxnSp>
            <p:nvCxnSpPr>
              <p:cNvPr id="8" name="直線接點 7">
                <a:extLst>
                  <a:ext uri="{FF2B5EF4-FFF2-40B4-BE49-F238E27FC236}">
                    <a16:creationId xmlns:a16="http://schemas.microsoft.com/office/drawing/2014/main" id="{81E53D0C-10A3-4D98-B5D9-19F8C3229B05}"/>
                  </a:ext>
                </a:extLst>
              </p:cNvPr>
              <p:cNvCxnSpPr/>
              <p:nvPr/>
            </p:nvCxnSpPr>
            <p:spPr>
              <a:xfrm>
                <a:off x="7313645" y="2564902"/>
                <a:ext cx="0" cy="223311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接點 8">
                <a:extLst>
                  <a:ext uri="{FF2B5EF4-FFF2-40B4-BE49-F238E27FC236}">
                    <a16:creationId xmlns:a16="http://schemas.microsoft.com/office/drawing/2014/main" id="{C61AAB85-2B2A-4BBD-B5BC-DE64985708B3}"/>
                  </a:ext>
                </a:extLst>
              </p:cNvPr>
              <p:cNvCxnSpPr/>
              <p:nvPr/>
            </p:nvCxnSpPr>
            <p:spPr>
              <a:xfrm>
                <a:off x="4331722" y="2564902"/>
                <a:ext cx="0" cy="223311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接點 9">
                <a:extLst>
                  <a:ext uri="{FF2B5EF4-FFF2-40B4-BE49-F238E27FC236}">
                    <a16:creationId xmlns:a16="http://schemas.microsoft.com/office/drawing/2014/main" id="{68DE2780-F139-4FAB-B401-5638D209C046}"/>
                  </a:ext>
                </a:extLst>
              </p:cNvPr>
              <p:cNvCxnSpPr/>
              <p:nvPr/>
            </p:nvCxnSpPr>
            <p:spPr>
              <a:xfrm>
                <a:off x="4469329" y="2564902"/>
                <a:ext cx="0" cy="223311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接點 10">
                <a:extLst>
                  <a:ext uri="{FF2B5EF4-FFF2-40B4-BE49-F238E27FC236}">
                    <a16:creationId xmlns:a16="http://schemas.microsoft.com/office/drawing/2014/main" id="{4D5BD619-7BA7-4BF9-BA7D-5BC7FDEEBDCC}"/>
                  </a:ext>
                </a:extLst>
              </p:cNvPr>
              <p:cNvCxnSpPr/>
              <p:nvPr/>
            </p:nvCxnSpPr>
            <p:spPr>
              <a:xfrm>
                <a:off x="3893265" y="2564902"/>
                <a:ext cx="0" cy="223311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>
                <a:extLst>
                  <a:ext uri="{FF2B5EF4-FFF2-40B4-BE49-F238E27FC236}">
                    <a16:creationId xmlns:a16="http://schemas.microsoft.com/office/drawing/2014/main" id="{2E28E688-89D9-4F7B-BA9F-EBB570E7AD3C}"/>
                  </a:ext>
                </a:extLst>
              </p:cNvPr>
              <p:cNvCxnSpPr/>
              <p:nvPr/>
            </p:nvCxnSpPr>
            <p:spPr>
              <a:xfrm>
                <a:off x="3677241" y="2564902"/>
                <a:ext cx="0" cy="223311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 12">
                <a:extLst>
                  <a:ext uri="{FF2B5EF4-FFF2-40B4-BE49-F238E27FC236}">
                    <a16:creationId xmlns:a16="http://schemas.microsoft.com/office/drawing/2014/main" id="{A403E141-76D7-4A55-8914-A27EF0E88C5B}"/>
                  </a:ext>
                </a:extLst>
              </p:cNvPr>
              <p:cNvCxnSpPr/>
              <p:nvPr/>
            </p:nvCxnSpPr>
            <p:spPr>
              <a:xfrm>
                <a:off x="4829369" y="2564902"/>
                <a:ext cx="0" cy="223311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接點 13">
                <a:extLst>
                  <a:ext uri="{FF2B5EF4-FFF2-40B4-BE49-F238E27FC236}">
                    <a16:creationId xmlns:a16="http://schemas.microsoft.com/office/drawing/2014/main" id="{34C7EE24-8750-43CE-B88D-3D38D2221A7E}"/>
                  </a:ext>
                </a:extLst>
              </p:cNvPr>
              <p:cNvCxnSpPr/>
              <p:nvPr/>
            </p:nvCxnSpPr>
            <p:spPr>
              <a:xfrm>
                <a:off x="4544085" y="3284984"/>
                <a:ext cx="0" cy="122413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>
                <a:extLst>
                  <a:ext uri="{FF2B5EF4-FFF2-40B4-BE49-F238E27FC236}">
                    <a16:creationId xmlns:a16="http://schemas.microsoft.com/office/drawing/2014/main" id="{DE9788C1-091F-43F8-8F7E-F09A823C6863}"/>
                  </a:ext>
                </a:extLst>
              </p:cNvPr>
              <p:cNvCxnSpPr/>
              <p:nvPr/>
            </p:nvCxnSpPr>
            <p:spPr>
              <a:xfrm>
                <a:off x="3101177" y="3140966"/>
                <a:ext cx="792088" cy="0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接點 15">
                <a:extLst>
                  <a:ext uri="{FF2B5EF4-FFF2-40B4-BE49-F238E27FC236}">
                    <a16:creationId xmlns:a16="http://schemas.microsoft.com/office/drawing/2014/main" id="{E3DD2EC0-7659-4EFE-A3FB-828527AA4341}"/>
                  </a:ext>
                </a:extLst>
              </p:cNvPr>
              <p:cNvCxnSpPr/>
              <p:nvPr/>
            </p:nvCxnSpPr>
            <p:spPr>
              <a:xfrm flipV="1">
                <a:off x="3893265" y="2276870"/>
                <a:ext cx="0" cy="864096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肘形接點 7">
                <a:extLst>
                  <a:ext uri="{FF2B5EF4-FFF2-40B4-BE49-F238E27FC236}">
                    <a16:creationId xmlns:a16="http://schemas.microsoft.com/office/drawing/2014/main" id="{A6481481-EC95-4911-AC1E-36F4671DE307}"/>
                  </a:ext>
                </a:extLst>
              </p:cNvPr>
              <p:cNvCxnSpPr/>
              <p:nvPr/>
            </p:nvCxnSpPr>
            <p:spPr>
              <a:xfrm>
                <a:off x="3893265" y="2276870"/>
                <a:ext cx="4032448" cy="864096"/>
              </a:xfrm>
              <a:prstGeom prst="bentConnector3">
                <a:avLst>
                  <a:gd name="adj1" fmla="val 10947"/>
                </a:avLst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接點 17">
                <a:extLst>
                  <a:ext uri="{FF2B5EF4-FFF2-40B4-BE49-F238E27FC236}">
                    <a16:creationId xmlns:a16="http://schemas.microsoft.com/office/drawing/2014/main" id="{1A9DFC79-3391-424F-BCC6-00DE364E17C7}"/>
                  </a:ext>
                </a:extLst>
              </p:cNvPr>
              <p:cNvCxnSpPr/>
              <p:nvPr/>
            </p:nvCxnSpPr>
            <p:spPr>
              <a:xfrm>
                <a:off x="3101177" y="4509118"/>
                <a:ext cx="1428968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接點 18">
                <a:extLst>
                  <a:ext uri="{FF2B5EF4-FFF2-40B4-BE49-F238E27FC236}">
                    <a16:creationId xmlns:a16="http://schemas.microsoft.com/office/drawing/2014/main" id="{CBDCA116-DCE5-4810-9363-C0EBBF93B21F}"/>
                  </a:ext>
                </a:extLst>
              </p:cNvPr>
              <p:cNvCxnSpPr/>
              <p:nvPr/>
            </p:nvCxnSpPr>
            <p:spPr>
              <a:xfrm flipV="1">
                <a:off x="4541337" y="3645022"/>
                <a:ext cx="0" cy="86409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肘形接點 17">
                <a:extLst>
                  <a:ext uri="{FF2B5EF4-FFF2-40B4-BE49-F238E27FC236}">
                    <a16:creationId xmlns:a16="http://schemas.microsoft.com/office/drawing/2014/main" id="{6F27D30B-880C-4350-AD12-B69BD58B32A2}"/>
                  </a:ext>
                </a:extLst>
              </p:cNvPr>
              <p:cNvCxnSpPr/>
              <p:nvPr/>
            </p:nvCxnSpPr>
            <p:spPr>
              <a:xfrm>
                <a:off x="4541337" y="3645022"/>
                <a:ext cx="3384376" cy="864096"/>
              </a:xfrm>
              <a:prstGeom prst="bentConnector3">
                <a:avLst>
                  <a:gd name="adj1" fmla="val 82272"/>
                </a:avLst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接點 20">
                <a:extLst>
                  <a:ext uri="{FF2B5EF4-FFF2-40B4-BE49-F238E27FC236}">
                    <a16:creationId xmlns:a16="http://schemas.microsoft.com/office/drawing/2014/main" id="{0693A008-0C43-4001-A267-EE4D2353ED13}"/>
                  </a:ext>
                </a:extLst>
              </p:cNvPr>
              <p:cNvCxnSpPr/>
              <p:nvPr/>
            </p:nvCxnSpPr>
            <p:spPr>
              <a:xfrm>
                <a:off x="3101177" y="4798019"/>
                <a:ext cx="4824536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C236A124-8394-457A-A9F7-D9C986BA6096}"/>
                  </a:ext>
                </a:extLst>
              </p:cNvPr>
              <p:cNvSpPr txBox="1"/>
              <p:nvPr/>
            </p:nvSpPr>
            <p:spPr>
              <a:xfrm>
                <a:off x="3497353" y="4859866"/>
                <a:ext cx="42402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b="1" dirty="0">
                    <a:latin typeface="+mn-ea"/>
                    <a:cs typeface="Times New Roman" panose="02020603050405020304" pitchFamily="18" charset="0"/>
                  </a:rPr>
                  <a:t>6</a:t>
                </a:r>
                <a:r>
                  <a:rPr lang="zh-TW" altLang="en-US" b="1" dirty="0">
                    <a:latin typeface="+mn-ea"/>
                    <a:cs typeface="Times New Roman" panose="02020603050405020304" pitchFamily="18" charset="0"/>
                  </a:rPr>
                  <a:t>   </a:t>
                </a:r>
                <a:r>
                  <a:rPr lang="en-US" altLang="zh-TW" b="1" dirty="0">
                    <a:latin typeface="+mn-ea"/>
                    <a:cs typeface="Times New Roman" panose="02020603050405020304" pitchFamily="18" charset="0"/>
                  </a:rPr>
                  <a:t>7     8 9    9*                                        9'</a:t>
                </a:r>
                <a:endParaRPr lang="zh-TW" altLang="en-US" b="1" dirty="0">
                  <a:latin typeface="+mn-ea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3" name="群組 22">
                <a:extLst>
                  <a:ext uri="{FF2B5EF4-FFF2-40B4-BE49-F238E27FC236}">
                    <a16:creationId xmlns:a16="http://schemas.microsoft.com/office/drawing/2014/main" id="{C3C869B3-00A6-4EED-9AA6-580952556AA2}"/>
                  </a:ext>
                </a:extLst>
              </p:cNvPr>
              <p:cNvGrpSpPr/>
              <p:nvPr/>
            </p:nvGrpSpPr>
            <p:grpSpPr>
              <a:xfrm>
                <a:off x="4572000" y="3284984"/>
                <a:ext cx="2993673" cy="147027"/>
                <a:chOff x="-5148409" y="3197059"/>
                <a:chExt cx="7725521" cy="162942"/>
              </a:xfrm>
            </p:grpSpPr>
            <p:cxnSp>
              <p:nvCxnSpPr>
                <p:cNvPr id="32" name="肘形接點 78">
                  <a:extLst>
                    <a:ext uri="{FF2B5EF4-FFF2-40B4-BE49-F238E27FC236}">
                      <a16:creationId xmlns:a16="http://schemas.microsoft.com/office/drawing/2014/main" id="{583705F9-DF24-4C95-9CD8-22BA6AD41925}"/>
                    </a:ext>
                  </a:extLst>
                </p:cNvPr>
                <p:cNvCxnSpPr/>
                <p:nvPr/>
              </p:nvCxnSpPr>
              <p:spPr>
                <a:xfrm>
                  <a:off x="1930405" y="3197061"/>
                  <a:ext cx="216023" cy="157108"/>
                </a:xfrm>
                <a:prstGeom prst="bentConnector3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線接點 32">
                  <a:extLst>
                    <a:ext uri="{FF2B5EF4-FFF2-40B4-BE49-F238E27FC236}">
                      <a16:creationId xmlns:a16="http://schemas.microsoft.com/office/drawing/2014/main" id="{3E94B319-E7E0-4332-A8A6-2DAD2EA51D15}"/>
                    </a:ext>
                  </a:extLst>
                </p:cNvPr>
                <p:cNvCxnSpPr/>
                <p:nvPr/>
              </p:nvCxnSpPr>
              <p:spPr>
                <a:xfrm>
                  <a:off x="1940508" y="3202893"/>
                  <a:ext cx="0" cy="157108"/>
                </a:xfrm>
                <a:prstGeom prst="line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肘形接點 80">
                  <a:extLst>
                    <a:ext uri="{FF2B5EF4-FFF2-40B4-BE49-F238E27FC236}">
                      <a16:creationId xmlns:a16="http://schemas.microsoft.com/office/drawing/2014/main" id="{73DBD194-CA46-4D7E-BBE6-284560C6147E}"/>
                    </a:ext>
                  </a:extLst>
                </p:cNvPr>
                <p:cNvCxnSpPr/>
                <p:nvPr/>
              </p:nvCxnSpPr>
              <p:spPr>
                <a:xfrm>
                  <a:off x="2143202" y="3197059"/>
                  <a:ext cx="216023" cy="157108"/>
                </a:xfrm>
                <a:prstGeom prst="bentConnector3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線接點 34">
                  <a:extLst>
                    <a:ext uri="{FF2B5EF4-FFF2-40B4-BE49-F238E27FC236}">
                      <a16:creationId xmlns:a16="http://schemas.microsoft.com/office/drawing/2014/main" id="{5F15224A-DD9D-4A8E-B379-351941B7F5A2}"/>
                    </a:ext>
                  </a:extLst>
                </p:cNvPr>
                <p:cNvCxnSpPr/>
                <p:nvPr/>
              </p:nvCxnSpPr>
              <p:spPr>
                <a:xfrm>
                  <a:off x="2153308" y="3197060"/>
                  <a:ext cx="0" cy="157108"/>
                </a:xfrm>
                <a:prstGeom prst="line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肘形接點 82">
                  <a:extLst>
                    <a:ext uri="{FF2B5EF4-FFF2-40B4-BE49-F238E27FC236}">
                      <a16:creationId xmlns:a16="http://schemas.microsoft.com/office/drawing/2014/main" id="{8291CCDD-A668-4599-ABCC-8E366D1E3455}"/>
                    </a:ext>
                  </a:extLst>
                </p:cNvPr>
                <p:cNvCxnSpPr/>
                <p:nvPr/>
              </p:nvCxnSpPr>
              <p:spPr>
                <a:xfrm>
                  <a:off x="2361089" y="3197059"/>
                  <a:ext cx="216023" cy="157108"/>
                </a:xfrm>
                <a:prstGeom prst="bentConnector3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線接點 36">
                  <a:extLst>
                    <a:ext uri="{FF2B5EF4-FFF2-40B4-BE49-F238E27FC236}">
                      <a16:creationId xmlns:a16="http://schemas.microsoft.com/office/drawing/2014/main" id="{0EB9680B-8743-4E4C-B239-A716F43D73FA}"/>
                    </a:ext>
                  </a:extLst>
                </p:cNvPr>
                <p:cNvCxnSpPr/>
                <p:nvPr/>
              </p:nvCxnSpPr>
              <p:spPr>
                <a:xfrm>
                  <a:off x="2360906" y="3197059"/>
                  <a:ext cx="0" cy="157108"/>
                </a:xfrm>
                <a:prstGeom prst="line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接點 37">
                  <a:extLst>
                    <a:ext uri="{FF2B5EF4-FFF2-40B4-BE49-F238E27FC236}">
                      <a16:creationId xmlns:a16="http://schemas.microsoft.com/office/drawing/2014/main" id="{9C58FB8B-0202-4176-B5FC-C42CD8A5D028}"/>
                    </a:ext>
                  </a:extLst>
                </p:cNvPr>
                <p:cNvCxnSpPr/>
                <p:nvPr/>
              </p:nvCxnSpPr>
              <p:spPr>
                <a:xfrm flipH="1">
                  <a:off x="-5148409" y="3356318"/>
                  <a:ext cx="7088919" cy="0"/>
                </a:xfrm>
                <a:prstGeom prst="line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群組 23">
                <a:extLst>
                  <a:ext uri="{FF2B5EF4-FFF2-40B4-BE49-F238E27FC236}">
                    <a16:creationId xmlns:a16="http://schemas.microsoft.com/office/drawing/2014/main" id="{B5467035-CE77-4C76-9C84-E72705F12977}"/>
                  </a:ext>
                </a:extLst>
              </p:cNvPr>
              <p:cNvGrpSpPr/>
              <p:nvPr/>
            </p:nvGrpSpPr>
            <p:grpSpPr>
              <a:xfrm>
                <a:off x="3101177" y="3284984"/>
                <a:ext cx="1485359" cy="147027"/>
                <a:chOff x="-1256029" y="3197059"/>
                <a:chExt cx="3833141" cy="162942"/>
              </a:xfrm>
            </p:grpSpPr>
            <p:cxnSp>
              <p:nvCxnSpPr>
                <p:cNvPr id="25" name="肘形接點 54">
                  <a:extLst>
                    <a:ext uri="{FF2B5EF4-FFF2-40B4-BE49-F238E27FC236}">
                      <a16:creationId xmlns:a16="http://schemas.microsoft.com/office/drawing/2014/main" id="{E3317756-FD73-4A13-99C2-12B859C1DA44}"/>
                    </a:ext>
                  </a:extLst>
                </p:cNvPr>
                <p:cNvCxnSpPr/>
                <p:nvPr/>
              </p:nvCxnSpPr>
              <p:spPr>
                <a:xfrm>
                  <a:off x="1930405" y="3197061"/>
                  <a:ext cx="216023" cy="157108"/>
                </a:xfrm>
                <a:prstGeom prst="bentConnector3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線接點 25">
                  <a:extLst>
                    <a:ext uri="{FF2B5EF4-FFF2-40B4-BE49-F238E27FC236}">
                      <a16:creationId xmlns:a16="http://schemas.microsoft.com/office/drawing/2014/main" id="{98859D25-0EE7-4EDB-B07E-082F62F2C072}"/>
                    </a:ext>
                  </a:extLst>
                </p:cNvPr>
                <p:cNvCxnSpPr/>
                <p:nvPr/>
              </p:nvCxnSpPr>
              <p:spPr>
                <a:xfrm>
                  <a:off x="1940508" y="3202893"/>
                  <a:ext cx="0" cy="157108"/>
                </a:xfrm>
                <a:prstGeom prst="line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肘形接點 66">
                  <a:extLst>
                    <a:ext uri="{FF2B5EF4-FFF2-40B4-BE49-F238E27FC236}">
                      <a16:creationId xmlns:a16="http://schemas.microsoft.com/office/drawing/2014/main" id="{20B6A6EC-6E1A-4CC0-8BBA-82691FD3F0A4}"/>
                    </a:ext>
                  </a:extLst>
                </p:cNvPr>
                <p:cNvCxnSpPr/>
                <p:nvPr/>
              </p:nvCxnSpPr>
              <p:spPr>
                <a:xfrm>
                  <a:off x="2143202" y="3197059"/>
                  <a:ext cx="216023" cy="157108"/>
                </a:xfrm>
                <a:prstGeom prst="bentConnector3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線接點 27">
                  <a:extLst>
                    <a:ext uri="{FF2B5EF4-FFF2-40B4-BE49-F238E27FC236}">
                      <a16:creationId xmlns:a16="http://schemas.microsoft.com/office/drawing/2014/main" id="{C76D361E-6C8D-4285-9AE2-B34E38122DB7}"/>
                    </a:ext>
                  </a:extLst>
                </p:cNvPr>
                <p:cNvCxnSpPr/>
                <p:nvPr/>
              </p:nvCxnSpPr>
              <p:spPr>
                <a:xfrm>
                  <a:off x="2153308" y="3197060"/>
                  <a:ext cx="0" cy="157108"/>
                </a:xfrm>
                <a:prstGeom prst="line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肘形接點 68">
                  <a:extLst>
                    <a:ext uri="{FF2B5EF4-FFF2-40B4-BE49-F238E27FC236}">
                      <a16:creationId xmlns:a16="http://schemas.microsoft.com/office/drawing/2014/main" id="{536514FC-D9D0-446F-96E0-7BE6B706CCEC}"/>
                    </a:ext>
                  </a:extLst>
                </p:cNvPr>
                <p:cNvCxnSpPr/>
                <p:nvPr/>
              </p:nvCxnSpPr>
              <p:spPr>
                <a:xfrm>
                  <a:off x="2361089" y="3197059"/>
                  <a:ext cx="216023" cy="157108"/>
                </a:xfrm>
                <a:prstGeom prst="bentConnector3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線接點 29">
                  <a:extLst>
                    <a:ext uri="{FF2B5EF4-FFF2-40B4-BE49-F238E27FC236}">
                      <a16:creationId xmlns:a16="http://schemas.microsoft.com/office/drawing/2014/main" id="{2C73BC00-DD6B-414F-9B32-4CC534C9651F}"/>
                    </a:ext>
                  </a:extLst>
                </p:cNvPr>
                <p:cNvCxnSpPr/>
                <p:nvPr/>
              </p:nvCxnSpPr>
              <p:spPr>
                <a:xfrm>
                  <a:off x="2360906" y="3197059"/>
                  <a:ext cx="0" cy="157108"/>
                </a:xfrm>
                <a:prstGeom prst="line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線接點 30">
                  <a:extLst>
                    <a:ext uri="{FF2B5EF4-FFF2-40B4-BE49-F238E27FC236}">
                      <a16:creationId xmlns:a16="http://schemas.microsoft.com/office/drawing/2014/main" id="{51B00006-EBE0-4BD2-8203-ADC5AFE5C337}"/>
                    </a:ext>
                  </a:extLst>
                </p:cNvPr>
                <p:cNvCxnSpPr/>
                <p:nvPr/>
              </p:nvCxnSpPr>
              <p:spPr>
                <a:xfrm flipH="1">
                  <a:off x="-1256029" y="3356318"/>
                  <a:ext cx="3196537" cy="0"/>
                </a:xfrm>
                <a:prstGeom prst="line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0" name="直線接點 39">
              <a:extLst>
                <a:ext uri="{FF2B5EF4-FFF2-40B4-BE49-F238E27FC236}">
                  <a16:creationId xmlns:a16="http://schemas.microsoft.com/office/drawing/2014/main" id="{77738248-D8E6-4AED-B849-7002D816E83F}"/>
                </a:ext>
              </a:extLst>
            </p:cNvPr>
            <p:cNvCxnSpPr/>
            <p:nvPr/>
          </p:nvCxnSpPr>
          <p:spPr>
            <a:xfrm flipV="1">
              <a:off x="2847094" y="5821126"/>
              <a:ext cx="0" cy="7287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>
              <a:extLst>
                <a:ext uri="{FF2B5EF4-FFF2-40B4-BE49-F238E27FC236}">
                  <a16:creationId xmlns:a16="http://schemas.microsoft.com/office/drawing/2014/main" id="{0A535DA7-7FA0-407E-9A51-7F4C5EB45EA1}"/>
                </a:ext>
              </a:extLst>
            </p:cNvPr>
            <p:cNvCxnSpPr/>
            <p:nvPr/>
          </p:nvCxnSpPr>
          <p:spPr>
            <a:xfrm flipV="1">
              <a:off x="3063118" y="5821125"/>
              <a:ext cx="0" cy="7287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>
              <a:extLst>
                <a:ext uri="{FF2B5EF4-FFF2-40B4-BE49-F238E27FC236}">
                  <a16:creationId xmlns:a16="http://schemas.microsoft.com/office/drawing/2014/main" id="{9EAE5793-A7EF-4054-8BAC-8BCE7A37452E}"/>
                </a:ext>
              </a:extLst>
            </p:cNvPr>
            <p:cNvCxnSpPr/>
            <p:nvPr/>
          </p:nvCxnSpPr>
          <p:spPr>
            <a:xfrm flipV="1">
              <a:off x="3501575" y="5817031"/>
              <a:ext cx="0" cy="7287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>
              <a:extLst>
                <a:ext uri="{FF2B5EF4-FFF2-40B4-BE49-F238E27FC236}">
                  <a16:creationId xmlns:a16="http://schemas.microsoft.com/office/drawing/2014/main" id="{67D034A0-1A6A-4296-9C9C-0E0D2F8FE968}"/>
                </a:ext>
              </a:extLst>
            </p:cNvPr>
            <p:cNvCxnSpPr/>
            <p:nvPr/>
          </p:nvCxnSpPr>
          <p:spPr>
            <a:xfrm flipV="1">
              <a:off x="3642948" y="5817031"/>
              <a:ext cx="0" cy="7287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>
              <a:extLst>
                <a:ext uri="{FF2B5EF4-FFF2-40B4-BE49-F238E27FC236}">
                  <a16:creationId xmlns:a16="http://schemas.microsoft.com/office/drawing/2014/main" id="{66491C5C-619B-4B07-A1D0-C68E31C5E42E}"/>
                </a:ext>
              </a:extLst>
            </p:cNvPr>
            <p:cNvCxnSpPr/>
            <p:nvPr/>
          </p:nvCxnSpPr>
          <p:spPr>
            <a:xfrm flipV="1">
              <a:off x="3996638" y="5803412"/>
              <a:ext cx="0" cy="7287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矩形 45">
            <a:extLst>
              <a:ext uri="{FF2B5EF4-FFF2-40B4-BE49-F238E27FC236}">
                <a16:creationId xmlns:a16="http://schemas.microsoft.com/office/drawing/2014/main" id="{83194014-E877-4863-A893-31FE02069D2C}"/>
              </a:ext>
            </a:extLst>
          </p:cNvPr>
          <p:cNvSpPr/>
          <p:nvPr/>
        </p:nvSpPr>
        <p:spPr>
          <a:xfrm>
            <a:off x="5619468" y="5545250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kern="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t</a:t>
            </a:r>
            <a:r>
              <a:rPr lang="zh-TW" altLang="en-US" sz="2400" b="1" kern="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</a:t>
            </a:r>
            <a:endParaRPr lang="zh-TW" altLang="en-US" dirty="0">
              <a:latin typeface="+mn-ea"/>
            </a:endParaRPr>
          </a:p>
        </p:txBody>
      </p: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38BB7B2C-C454-44D2-A2DB-83CDCC5AA005}"/>
              </a:ext>
            </a:extLst>
          </p:cNvPr>
          <p:cNvCxnSpPr>
            <a:cxnSpLocks/>
          </p:cNvCxnSpPr>
          <p:nvPr/>
        </p:nvCxnSpPr>
        <p:spPr>
          <a:xfrm>
            <a:off x="4455703" y="5535117"/>
            <a:ext cx="274164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>
            <a:extLst>
              <a:ext uri="{FF2B5EF4-FFF2-40B4-BE49-F238E27FC236}">
                <a16:creationId xmlns:a16="http://schemas.microsoft.com/office/drawing/2014/main" id="{462CCF71-C1EF-46D1-AEA6-839B7D4D7B10}"/>
              </a:ext>
            </a:extLst>
          </p:cNvPr>
          <p:cNvSpPr/>
          <p:nvPr/>
        </p:nvSpPr>
        <p:spPr>
          <a:xfrm>
            <a:off x="2609071" y="3450246"/>
            <a:ext cx="3335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66700" algn="l"/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/>
            </a:pPr>
            <a:r>
              <a:rPr lang="en-US" altLang="zh-TW" b="1" kern="0" dirty="0" err="1">
                <a:solidFill>
                  <a:srgbClr val="D35400"/>
                </a:solidFill>
                <a:latin typeface="+mn-ea"/>
                <a:cs typeface="Times New Roman" panose="02020603050405020304" pitchFamily="18" charset="0"/>
              </a:rPr>
              <a:t>digitalWrite</a:t>
            </a:r>
            <a:r>
              <a:rPr lang="en-US" altLang="zh-TW" b="1" kern="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(trig</a:t>
            </a:r>
            <a:r>
              <a:rPr lang="en-US" altLang="zh-TW" b="1" kern="0" dirty="0">
                <a:solidFill>
                  <a:srgbClr val="434F54"/>
                </a:solidFill>
                <a:latin typeface="+mn-ea"/>
                <a:cs typeface="Times New Roman" panose="02020603050405020304" pitchFamily="18" charset="0"/>
              </a:rPr>
              <a:t>, </a:t>
            </a:r>
            <a:r>
              <a:rPr lang="en-US" altLang="zh-TW" b="1" kern="0" dirty="0">
                <a:latin typeface="+mn-ea"/>
                <a:cs typeface="Times New Roman" panose="02020603050405020304" pitchFamily="18" charset="0"/>
              </a:rPr>
              <a:t>1</a:t>
            </a:r>
            <a:r>
              <a:rPr lang="en-US" altLang="zh-TW" b="1" kern="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);</a:t>
            </a:r>
            <a:r>
              <a:rPr lang="en-US" altLang="zh-TW" b="1" kern="0" dirty="0">
                <a:solidFill>
                  <a:srgbClr val="D35400"/>
                </a:solidFill>
                <a:latin typeface="+mn-ea"/>
                <a:cs typeface="Times New Roman" panose="02020603050405020304" pitchFamily="18" charset="0"/>
              </a:rPr>
              <a:t>delay</a:t>
            </a:r>
            <a:r>
              <a:rPr lang="en-US" altLang="zh-TW" b="1" kern="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(5);</a:t>
            </a:r>
            <a:endParaRPr lang="zh-TW" altLang="zh-TW" b="1" kern="100" dirty="0">
              <a:solidFill>
                <a:prstClr val="black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477C5EDC-EC39-4B30-A1B5-96C7546D4723}"/>
              </a:ext>
            </a:extLst>
          </p:cNvPr>
          <p:cNvSpPr/>
          <p:nvPr/>
        </p:nvSpPr>
        <p:spPr>
          <a:xfrm>
            <a:off x="486716" y="3922633"/>
            <a:ext cx="3219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altLang="zh-TW" b="1" kern="0" dirty="0" err="1">
                <a:solidFill>
                  <a:srgbClr val="D35400"/>
                </a:solidFill>
                <a:latin typeface="+mn-ea"/>
                <a:cs typeface="Times New Roman" panose="02020603050405020304" pitchFamily="18" charset="0"/>
              </a:rPr>
              <a:t>digitalWrite</a:t>
            </a:r>
            <a:r>
              <a:rPr lang="en-US" altLang="zh-TW" kern="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(trig</a:t>
            </a:r>
            <a:r>
              <a:rPr lang="en-US" altLang="zh-TW" kern="0" dirty="0">
                <a:solidFill>
                  <a:srgbClr val="434F54"/>
                </a:solidFill>
                <a:latin typeface="+mn-ea"/>
                <a:cs typeface="Times New Roman" panose="02020603050405020304" pitchFamily="18" charset="0"/>
              </a:rPr>
              <a:t>,</a:t>
            </a:r>
            <a:r>
              <a:rPr lang="en-US" altLang="zh-TW" kern="0" dirty="0">
                <a:latin typeface="+mn-ea"/>
                <a:cs typeface="Times New Roman" panose="02020603050405020304" pitchFamily="18" charset="0"/>
              </a:rPr>
              <a:t>0</a:t>
            </a:r>
            <a:r>
              <a:rPr lang="en-US" altLang="zh-TW" kern="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);</a:t>
            </a:r>
            <a:r>
              <a:rPr lang="en-US" altLang="zh-TW" b="1" kern="0" dirty="0">
                <a:solidFill>
                  <a:srgbClr val="D35400"/>
                </a:solidFill>
                <a:latin typeface="+mn-ea"/>
                <a:cs typeface="Times New Roman" panose="02020603050405020304" pitchFamily="18" charset="0"/>
              </a:rPr>
              <a:t>delay</a:t>
            </a:r>
            <a:r>
              <a:rPr lang="en-US" altLang="zh-TW" kern="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(1);</a:t>
            </a:r>
            <a:endParaRPr lang="zh-TW" altLang="zh-TW" kern="100" dirty="0">
              <a:solidFill>
                <a:prstClr val="black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CC206836-F373-4BC4-873E-6143395EAE58}"/>
              </a:ext>
            </a:extLst>
          </p:cNvPr>
          <p:cNvSpPr/>
          <p:nvPr/>
        </p:nvSpPr>
        <p:spPr>
          <a:xfrm>
            <a:off x="4841563" y="4294853"/>
            <a:ext cx="2383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66700" algn="l"/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/>
            </a:pPr>
            <a:r>
              <a:rPr lang="en-US" altLang="zh-TW" b="1" kern="0" dirty="0" err="1">
                <a:solidFill>
                  <a:srgbClr val="D35400"/>
                </a:solidFill>
                <a:latin typeface="+mn-ea"/>
                <a:cs typeface="Times New Roman" panose="02020603050405020304" pitchFamily="18" charset="0"/>
              </a:rPr>
              <a:t>digitalWrite</a:t>
            </a:r>
            <a:r>
              <a:rPr lang="en-US" altLang="zh-TW" kern="0" dirty="0">
                <a:solidFill>
                  <a:srgbClr val="D35400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zh-TW" kern="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(trig</a:t>
            </a:r>
            <a:r>
              <a:rPr lang="en-US" altLang="zh-TW" kern="0" dirty="0">
                <a:latin typeface="+mn-ea"/>
                <a:cs typeface="Times New Roman" panose="02020603050405020304" pitchFamily="18" charset="0"/>
              </a:rPr>
              <a:t>, 0</a:t>
            </a:r>
            <a:r>
              <a:rPr lang="en-US" altLang="zh-TW" kern="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);</a:t>
            </a:r>
            <a:endParaRPr lang="zh-TW" altLang="zh-TW" kern="100" dirty="0">
              <a:solidFill>
                <a:prstClr val="black"/>
              </a:solidFill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7F644EB-6A6C-4C96-9550-C0BB1D5AD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587" y="675727"/>
            <a:ext cx="2031326" cy="984596"/>
          </a:xfrm>
          <a:prstGeom prst="rect">
            <a:avLst/>
          </a:prstGeom>
        </p:spPr>
      </p:pic>
      <p:sp>
        <p:nvSpPr>
          <p:cNvPr id="47" name="矩形 46">
            <a:extLst>
              <a:ext uri="{FF2B5EF4-FFF2-40B4-BE49-F238E27FC236}">
                <a16:creationId xmlns:a16="http://schemas.microsoft.com/office/drawing/2014/main" id="{2412E2F8-BD80-45EF-93BF-79EDA9983BBB}"/>
              </a:ext>
            </a:extLst>
          </p:cNvPr>
          <p:cNvSpPr/>
          <p:nvPr/>
        </p:nvSpPr>
        <p:spPr>
          <a:xfrm>
            <a:off x="551930" y="5963099"/>
            <a:ext cx="2943799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200"/>
              </a:spcBef>
            </a:pPr>
            <a:r>
              <a:rPr lang="en-US" altLang="zh-TW" sz="2400" b="1" dirty="0">
                <a:solidFill>
                  <a:srgbClr val="FF0000"/>
                </a:solidFill>
                <a:latin typeface="微軟正黑體"/>
                <a:cs typeface="Times New Roman" panose="02020603050405020304" pitchFamily="18" charset="0"/>
              </a:rPr>
              <a:t>Echo</a:t>
            </a:r>
          </a:p>
          <a:p>
            <a:pPr lvl="0" algn="ctr">
              <a:spcBef>
                <a:spcPts val="600"/>
              </a:spcBef>
            </a:pPr>
            <a:r>
              <a:rPr lang="zh-TW" altLang="en-US" sz="2400" b="1" dirty="0">
                <a:latin typeface="微軟正黑體"/>
              </a:rPr>
              <a:t>程式執行行數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715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78169" y="242440"/>
            <a:ext cx="7349661" cy="1417599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kumimoji="1" lang="zh-TW" altLang="en-US" dirty="0">
                <a:solidFill>
                  <a:srgbClr val="0000FF"/>
                </a:solidFill>
              </a:rPr>
              <a:t>利用</a:t>
            </a:r>
            <a:r>
              <a:rPr kumimoji="1" lang="en-US" altLang="zh-TW" dirty="0">
                <a:solidFill>
                  <a:srgbClr val="0000FF"/>
                </a:solidFill>
              </a:rPr>
              <a:t>Arduino </a:t>
            </a:r>
            <a:r>
              <a:rPr kumimoji="1" lang="zh-TW" altLang="en-US" dirty="0">
                <a:solidFill>
                  <a:srgbClr val="0000FF"/>
                </a:solidFill>
              </a:rPr>
              <a:t>及超音波測距器</a:t>
            </a:r>
            <a:br>
              <a:rPr kumimoji="1" lang="en-US" altLang="zh-TW" dirty="0">
                <a:solidFill>
                  <a:srgbClr val="0000FF"/>
                </a:solidFill>
              </a:rPr>
            </a:br>
            <a:r>
              <a:rPr kumimoji="1" lang="zh-TW" altLang="en-US" dirty="0">
                <a:solidFill>
                  <a:srgbClr val="0000FF"/>
                </a:solidFill>
              </a:rPr>
              <a:t>量測距離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4294967295"/>
          </p:nvPr>
        </p:nvSpPr>
        <p:spPr>
          <a:xfrm>
            <a:off x="354843" y="3191100"/>
            <a:ext cx="5083862" cy="282937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TW" altLang="en-US" sz="2800" dirty="0"/>
              <a:t>實驗器材</a:t>
            </a:r>
            <a:endParaRPr kumimoji="1" lang="en-US" altLang="zh-TW" sz="2800" dirty="0"/>
          </a:p>
          <a:p>
            <a:pPr marL="820738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1" lang="en-US" altLang="zh-TW" sz="2800" dirty="0"/>
              <a:t>Arduino UNO </a:t>
            </a:r>
            <a:r>
              <a:rPr kumimoji="1" lang="zh-TW" altLang="en-US" sz="2800" dirty="0"/>
              <a:t>控制板</a:t>
            </a:r>
            <a:endParaRPr kumimoji="1" lang="en-US" altLang="zh-TW" sz="2800" dirty="0"/>
          </a:p>
          <a:p>
            <a:pPr marL="820738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1" lang="zh-TW" altLang="en-US" sz="2800" dirty="0"/>
              <a:t>超音波測距器</a:t>
            </a:r>
            <a:r>
              <a:rPr kumimoji="1" lang="en-US" altLang="zh-TW" sz="2800" dirty="0"/>
              <a:t>HC-SR-04</a:t>
            </a:r>
          </a:p>
          <a:p>
            <a:pPr marL="820738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1" lang="zh-TW" altLang="en-US" sz="2800" dirty="0"/>
              <a:t>杜邦線，外接線</a:t>
            </a:r>
            <a:endParaRPr kumimoji="1" lang="en-US" altLang="zh-TW" sz="2800" dirty="0"/>
          </a:p>
          <a:p>
            <a:pPr marL="820738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1" lang="zh-TW" altLang="en-US" sz="2800" dirty="0"/>
              <a:t>筆電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049"/>
          <a:stretch/>
        </p:blipFill>
        <p:spPr>
          <a:xfrm>
            <a:off x="5813767" y="4605787"/>
            <a:ext cx="4092233" cy="2031848"/>
          </a:xfrm>
          <a:prstGeom prst="rect">
            <a:avLst/>
          </a:prstGeom>
        </p:spPr>
      </p:pic>
      <p:pic>
        <p:nvPicPr>
          <p:cNvPr id="6" name="Picture 2" descr="https://ik.imagekit.io/bfrs/tr:w-500,h-500,pr-true,cm-pad_resize,bg-FFFFFF/image_himeshreddivari/data/Arduino-Uno-2-500x500.jpg">
            <a:extLst>
              <a:ext uri="{FF2B5EF4-FFF2-40B4-BE49-F238E27FC236}">
                <a16:creationId xmlns:a16="http://schemas.microsoft.com/office/drawing/2014/main" id="{7D5FB0C5-1C80-4DBB-97EC-7BC43A7C96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8705" y="1607644"/>
            <a:ext cx="3965440" cy="290350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1839E317-D4C1-4418-B4AD-481D9CF1BFBA}"/>
              </a:ext>
            </a:extLst>
          </p:cNvPr>
          <p:cNvSpPr txBox="1"/>
          <p:nvPr/>
        </p:nvSpPr>
        <p:spPr>
          <a:xfrm>
            <a:off x="354843" y="1848077"/>
            <a:ext cx="4876301" cy="9604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TW" sz="2200" dirty="0">
                <a:latin typeface="+mn-ea"/>
              </a:rPr>
              <a:t>---</a:t>
            </a:r>
            <a:r>
              <a:rPr lang="zh-TW" altLang="en-US" sz="2200" dirty="0">
                <a:latin typeface="+mn-ea"/>
              </a:rPr>
              <a:t>以開放板</a:t>
            </a:r>
            <a:r>
              <a:rPr lang="en-US" altLang="zh-TW" sz="2200" dirty="0">
                <a:latin typeface="+mn-ea"/>
              </a:rPr>
              <a:t>Arduino</a:t>
            </a:r>
            <a:r>
              <a:rPr lang="zh-TW" altLang="en-US" sz="2200" dirty="0">
                <a:latin typeface="+mn-ea"/>
              </a:rPr>
              <a:t> </a:t>
            </a:r>
            <a:r>
              <a:rPr lang="en-US" altLang="zh-TW" sz="2200" dirty="0">
                <a:latin typeface="+mn-ea"/>
              </a:rPr>
              <a:t>UNO</a:t>
            </a:r>
            <a:r>
              <a:rPr lang="zh-TW" altLang="en-US" sz="2200" dirty="0">
                <a:latin typeface="+mn-ea"/>
              </a:rPr>
              <a:t>板</a:t>
            </a:r>
            <a:r>
              <a:rPr lang="en-US" altLang="zh-TW" sz="2200" dirty="0">
                <a:latin typeface="+mn-ea"/>
              </a:rPr>
              <a:t>+</a:t>
            </a:r>
            <a:r>
              <a:rPr lang="zh-TW" altLang="en-US" sz="2200" dirty="0">
                <a:latin typeface="+mn-ea"/>
              </a:rPr>
              <a:t>編程</a:t>
            </a:r>
            <a:endParaRPr lang="en-US" altLang="zh-TW" sz="2200" dirty="0">
              <a:latin typeface="+mn-ea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2200" dirty="0">
                <a:latin typeface="+mn-ea"/>
              </a:rPr>
              <a:t> </a:t>
            </a:r>
            <a:r>
              <a:rPr lang="en-US" altLang="zh-TW" sz="2200" dirty="0">
                <a:latin typeface="+mn-ea"/>
              </a:rPr>
              <a:t>(</a:t>
            </a:r>
            <a:r>
              <a:rPr lang="zh-TW" altLang="en-US" sz="2200" b="1" dirty="0">
                <a:latin typeface="+mn-ea"/>
              </a:rPr>
              <a:t>程式已寫入，同學不用寫程式</a:t>
            </a:r>
            <a:r>
              <a:rPr lang="en-US" altLang="zh-TW" sz="2200" dirty="0">
                <a:latin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3565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98303" y="160330"/>
            <a:ext cx="7518977" cy="942867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kumimoji="1" lang="zh-TW" altLang="en-US" dirty="0">
                <a:solidFill>
                  <a:srgbClr val="0000FF"/>
                </a:solidFill>
              </a:rPr>
              <a:t>確認讀值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6105" y="4520366"/>
            <a:ext cx="8640000" cy="200162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TW" altLang="en-US" sz="2800" dirty="0"/>
              <a:t>安裝</a:t>
            </a:r>
            <a:r>
              <a:rPr kumimoji="1" lang="en-US" altLang="zh-TW" sz="2800" dirty="0" err="1"/>
              <a:t>CoolTerm</a:t>
            </a:r>
            <a:r>
              <a:rPr kumimoji="1" lang="en-US" altLang="zh-TW" sz="2800" dirty="0"/>
              <a:t> </a:t>
            </a:r>
            <a:r>
              <a:rPr kumimoji="1" lang="zh-TW" altLang="en-US" sz="2800" dirty="0"/>
              <a:t>軟體，</a:t>
            </a:r>
            <a:r>
              <a:rPr kumimoji="1" lang="en-US" altLang="zh-TW" sz="2800" dirty="0"/>
              <a:t> </a:t>
            </a:r>
            <a:r>
              <a:rPr kumimoji="1" lang="zh-TW" altLang="en-US" sz="2800" dirty="0"/>
              <a:t>將</a:t>
            </a:r>
            <a:r>
              <a:rPr kumimoji="1" lang="en-US" altLang="zh-TW" sz="2800" dirty="0"/>
              <a:t>Arduino </a:t>
            </a:r>
            <a:r>
              <a:rPr kumimoji="1" lang="zh-TW" altLang="en-US" sz="2800" dirty="0"/>
              <a:t>盒接上筆電，利用此軟體可直接讀入</a:t>
            </a:r>
            <a:r>
              <a:rPr kumimoji="1" lang="en-US" altLang="zh-TW" sz="2800" dirty="0"/>
              <a:t>Arduino</a:t>
            </a:r>
            <a:r>
              <a:rPr kumimoji="1" lang="zh-TW" altLang="en-US" sz="2800" dirty="0"/>
              <a:t>的序列埠的數據 </a:t>
            </a:r>
            <a:r>
              <a:rPr kumimoji="1" lang="en-US" altLang="zh-TW" sz="2800" dirty="0"/>
              <a:t>(</a:t>
            </a:r>
            <a:r>
              <a:rPr kumimoji="1" lang="zh-TW" altLang="en-US" sz="2800" dirty="0"/>
              <a:t> </a:t>
            </a:r>
            <a:r>
              <a:rPr lang="en-US" altLang="zh-TW" sz="2800" dirty="0">
                <a:hlinkClick r:id="rId2"/>
              </a:rPr>
              <a:t>Roger Meier‘s Freeware (the-meiers.org)</a:t>
            </a:r>
            <a:r>
              <a:rPr lang="zh-TW" altLang="en-US" sz="2800" dirty="0"/>
              <a:t> </a:t>
            </a:r>
            <a:r>
              <a:rPr lang="en-US" altLang="zh-TW" sz="2800" dirty="0"/>
              <a:t>)</a:t>
            </a:r>
            <a:endParaRPr kumimoji="1" lang="zh-TW" altLang="en-US" sz="28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9EE4F38-83BC-419A-A136-BD6B1CFAB0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3943" y="1293486"/>
            <a:ext cx="4812030" cy="1773929"/>
          </a:xfrm>
          <a:prstGeom prst="roundRect">
            <a:avLst>
              <a:gd name="adj" fmla="val 14090"/>
            </a:avLst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69239FF-9CD7-4140-8C57-5F99AAFCE8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73" t="45623" b="21766"/>
          <a:stretch/>
        </p:blipFill>
        <p:spPr>
          <a:xfrm>
            <a:off x="9906000" y="2807299"/>
            <a:ext cx="3134907" cy="85508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8ADBB56-CDF7-4E3C-8A95-41867B36E8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33" t="25042" b="25783"/>
          <a:stretch/>
        </p:blipFill>
        <p:spPr>
          <a:xfrm>
            <a:off x="9906000" y="1411456"/>
            <a:ext cx="1704974" cy="666753"/>
          </a:xfrm>
          <a:prstGeom prst="rect">
            <a:avLst/>
          </a:prstGeom>
        </p:spPr>
      </p:pic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BC1CD459-4A7D-45E5-A793-EEA29EB318D1}"/>
              </a:ext>
            </a:extLst>
          </p:cNvPr>
          <p:cNvSpPr txBox="1">
            <a:spLocks/>
          </p:cNvSpPr>
          <p:nvPr/>
        </p:nvSpPr>
        <p:spPr>
          <a:xfrm>
            <a:off x="626106" y="3234844"/>
            <a:ext cx="8640000" cy="1357391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9966FF"/>
              </a:buClr>
              <a:buSzPct val="100000"/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150019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9966FF"/>
              </a:buClr>
              <a:buFont typeface="Wingdings" panose="05000000000000000000" pitchFamily="2" charset="2"/>
              <a:buNone/>
              <a:defRPr sz="165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288036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9966FF"/>
              </a:buClr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425196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9966FF"/>
              </a:buClr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562356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9966FF"/>
              </a:buClr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TW" sz="3200" dirty="0"/>
              <a:t>Arduino </a:t>
            </a:r>
            <a:r>
              <a:rPr kumimoji="1" lang="zh-TW" altLang="en-US" sz="3200" dirty="0"/>
              <a:t>盒接上筆電提供電源，測距器發射端前方</a:t>
            </a:r>
            <a:r>
              <a:rPr kumimoji="1" lang="en-US" altLang="zh-TW" sz="3200" dirty="0"/>
              <a:t>10 cm</a:t>
            </a:r>
            <a:r>
              <a:rPr kumimoji="1" lang="zh-TW" altLang="en-US" sz="3200" dirty="0"/>
              <a:t>，</a:t>
            </a:r>
            <a:r>
              <a:rPr kumimoji="1" lang="en-US" altLang="zh-TW" sz="3200" dirty="0"/>
              <a:t>30 cm</a:t>
            </a:r>
            <a:r>
              <a:rPr kumimoji="1" lang="zh-TW" altLang="en-US" sz="3200" dirty="0"/>
              <a:t>處放置擋板</a:t>
            </a:r>
            <a:r>
              <a:rPr kumimoji="1" lang="en-US" altLang="zh-TW" sz="3200" dirty="0"/>
              <a:t>(</a:t>
            </a:r>
            <a:r>
              <a:rPr kumimoji="1" lang="zh-TW" altLang="en-US" sz="3200" dirty="0"/>
              <a:t>平面</a:t>
            </a:r>
            <a:r>
              <a:rPr kumimoji="1" lang="en-US" altLang="zh-TW" sz="3200" dirty="0"/>
              <a:t>)</a:t>
            </a:r>
            <a:r>
              <a:rPr kumimoji="1" lang="zh-TW" altLang="en-US" sz="3200" dirty="0"/>
              <a:t>，</a:t>
            </a:r>
            <a:r>
              <a:rPr kumimoji="1" lang="zh-TW" altLang="en-US" sz="3300" dirty="0"/>
              <a:t>測試</a:t>
            </a:r>
            <a:r>
              <a:rPr kumimoji="1" lang="zh-TW" altLang="en-US" sz="3200" dirty="0"/>
              <a:t>讀取數值是否正確</a:t>
            </a:r>
          </a:p>
        </p:txBody>
      </p:sp>
    </p:spTree>
    <p:extLst>
      <p:ext uri="{BB962C8B-B14F-4D97-AF65-F5344CB8AC3E}">
        <p14:creationId xmlns:p14="http://schemas.microsoft.com/office/powerpoint/2010/main" val="2353966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TW" dirty="0" err="1"/>
              <a:t>CoolTerm</a:t>
            </a:r>
            <a:r>
              <a:rPr kumimoji="1" lang="en-US" altLang="zh-TW" dirty="0"/>
              <a:t> </a:t>
            </a:r>
            <a:r>
              <a:rPr kumimoji="1" lang="zh-TW" altLang="en-US" dirty="0"/>
              <a:t>設定方式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0524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8522" y="55596"/>
            <a:ext cx="5180611" cy="720000"/>
          </a:xfrm>
          <a:solidFill>
            <a:schemeClr val="bg1"/>
          </a:solidFill>
        </p:spPr>
        <p:txBody>
          <a:bodyPr/>
          <a:lstStyle/>
          <a:p>
            <a:r>
              <a:rPr lang="en-US" altLang="zh-TW" sz="4000" dirty="0" err="1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CoolTerm</a:t>
            </a:r>
            <a:r>
              <a:rPr lang="en-US" altLang="zh-TW" sz="4000" dirty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en-US" sz="4000" dirty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設定方式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606" y="1646108"/>
            <a:ext cx="4998334" cy="4874828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2098" y="1688218"/>
            <a:ext cx="4815609" cy="1944579"/>
          </a:xfrm>
        </p:spPr>
        <p:txBody>
          <a:bodyPr>
            <a:normAutofit/>
          </a:bodyPr>
          <a:lstStyle/>
          <a:p>
            <a:r>
              <a:rPr kumimoji="1" lang="en-US" altLang="zh-TW" sz="2800" b="0" dirty="0"/>
              <a:t>2. </a:t>
            </a:r>
            <a:r>
              <a:rPr kumimoji="1" lang="zh-TW" altLang="en-US" sz="2800" b="0" dirty="0"/>
              <a:t>出現如右圖的畫面</a:t>
            </a:r>
            <a:r>
              <a:rPr kumimoji="1" lang="en-US" altLang="zh-TW" sz="2800" b="0" dirty="0"/>
              <a:t>:</a:t>
            </a:r>
          </a:p>
          <a:p>
            <a:r>
              <a:rPr kumimoji="1" lang="zh-TW" altLang="en-US" sz="2800" b="0" dirty="0"/>
              <a:t>在</a:t>
            </a:r>
            <a:r>
              <a:rPr kumimoji="1" lang="en-US" altLang="zh-TW" sz="2800" b="0" dirty="0">
                <a:solidFill>
                  <a:srgbClr val="0000FF"/>
                </a:solidFill>
              </a:rPr>
              <a:t>Port </a:t>
            </a:r>
            <a:r>
              <a:rPr kumimoji="1" lang="zh-TW" altLang="en-US" sz="2800" b="0" dirty="0">
                <a:solidFill>
                  <a:srgbClr val="0000FF"/>
                </a:solidFill>
              </a:rPr>
              <a:t>欄</a:t>
            </a:r>
            <a:r>
              <a:rPr kumimoji="1" lang="zh-TW" altLang="en-US" sz="2800" b="0" dirty="0"/>
              <a:t>中選擇</a:t>
            </a:r>
            <a:r>
              <a:rPr kumimoji="1" lang="en-US" altLang="zh-TW" sz="2800" b="0" dirty="0"/>
              <a:t> </a:t>
            </a:r>
          </a:p>
          <a:p>
            <a:pPr marL="607219" lvl="1" indent="-457200">
              <a:buFont typeface="Arial" panose="020B0604020202020204" pitchFamily="34" charset="0"/>
              <a:buChar char="•"/>
            </a:pPr>
            <a:r>
              <a:rPr kumimoji="1" lang="en-US" altLang="zh-TW" sz="2800" b="0" dirty="0"/>
              <a:t>mac: </a:t>
            </a:r>
            <a:r>
              <a:rPr kumimoji="1" lang="en-US" altLang="zh-TW" sz="2800" b="0" dirty="0" err="1"/>
              <a:t>wchusbserialxxxx</a:t>
            </a:r>
            <a:endParaRPr kumimoji="1" lang="en-US" altLang="zh-TW" sz="2800" b="0" dirty="0"/>
          </a:p>
          <a:p>
            <a:pPr marL="607219" lvl="1" indent="-457200">
              <a:buFont typeface="Arial" panose="020B0604020202020204" pitchFamily="34" charset="0"/>
              <a:buChar char="•"/>
            </a:pPr>
            <a:r>
              <a:rPr kumimoji="1" lang="en-US" altLang="zh-TW" sz="2800" b="0" dirty="0"/>
              <a:t>Windows: com #</a:t>
            </a:r>
            <a:endParaRPr kumimoji="1" lang="zh-TW" altLang="en-US" sz="2800" b="0" dirty="0"/>
          </a:p>
        </p:txBody>
      </p:sp>
      <p:sp>
        <p:nvSpPr>
          <p:cNvPr id="8" name="文字方塊 7"/>
          <p:cNvSpPr txBox="1"/>
          <p:nvPr/>
        </p:nvSpPr>
        <p:spPr>
          <a:xfrm>
            <a:off x="466862" y="5382973"/>
            <a:ext cx="5719583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zh-TW" altLang="en-US" sz="2400" dirty="0">
                <a:solidFill>
                  <a:schemeClr val="bg1"/>
                </a:solidFill>
              </a:rPr>
              <a:t>如果沒有出現的話，請選擇工具列中的</a:t>
            </a:r>
            <a:endParaRPr kumimoji="1" lang="en-US" altLang="zh-TW" sz="2400" dirty="0">
              <a:solidFill>
                <a:schemeClr val="bg1"/>
              </a:solidFill>
            </a:endParaRPr>
          </a:p>
          <a:p>
            <a:r>
              <a:rPr kumimoji="1" lang="en-US" altLang="zh-TW" sz="2400" dirty="0">
                <a:solidFill>
                  <a:schemeClr val="bg1"/>
                </a:solidFill>
              </a:rPr>
              <a:t>Options Serial Port </a:t>
            </a:r>
            <a:r>
              <a:rPr kumimoji="1" lang="zh-TW" altLang="en-US" sz="2400" dirty="0">
                <a:solidFill>
                  <a:schemeClr val="bg1"/>
                </a:solidFill>
              </a:rPr>
              <a:t>下方</a:t>
            </a:r>
            <a:r>
              <a:rPr kumimoji="1" lang="en-US" altLang="zh-TW" sz="2400" dirty="0">
                <a:solidFill>
                  <a:schemeClr val="bg1"/>
                </a:solidFill>
              </a:rPr>
              <a:t>Re-scan Serial ports</a:t>
            </a:r>
            <a:endParaRPr kumimoji="1" lang="zh-TW" altLang="en-US" sz="2400" dirty="0">
              <a:solidFill>
                <a:schemeClr val="bg1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355" y="1677975"/>
            <a:ext cx="5050585" cy="67860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148" y="921876"/>
            <a:ext cx="4813300" cy="558800"/>
          </a:xfrm>
          <a:prstGeom prst="rect">
            <a:avLst/>
          </a:prstGeom>
        </p:spPr>
      </p:pic>
      <p:sp>
        <p:nvSpPr>
          <p:cNvPr id="12" name="框架 11"/>
          <p:cNvSpPr/>
          <p:nvPr/>
        </p:nvSpPr>
        <p:spPr>
          <a:xfrm>
            <a:off x="6495711" y="802343"/>
            <a:ext cx="788117" cy="792000"/>
          </a:xfrm>
          <a:prstGeom prst="frame">
            <a:avLst>
              <a:gd name="adj1" fmla="val 13965"/>
            </a:avLst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13" name="框架 12"/>
          <p:cNvSpPr/>
          <p:nvPr/>
        </p:nvSpPr>
        <p:spPr>
          <a:xfrm>
            <a:off x="6637906" y="5763643"/>
            <a:ext cx="1620083" cy="278575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14" name="框架 13">
            <a:extLst>
              <a:ext uri="{FF2B5EF4-FFF2-40B4-BE49-F238E27FC236}">
                <a16:creationId xmlns:a16="http://schemas.microsoft.com/office/drawing/2014/main" id="{FCAA0DB0-8439-4311-B8F4-8D845B215F6B}"/>
              </a:ext>
            </a:extLst>
          </p:cNvPr>
          <p:cNvSpPr/>
          <p:nvPr/>
        </p:nvSpPr>
        <p:spPr>
          <a:xfrm>
            <a:off x="6367292" y="2409867"/>
            <a:ext cx="2161309" cy="278575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4255" y="2585132"/>
            <a:ext cx="2222500" cy="952500"/>
          </a:xfrm>
          <a:prstGeom prst="rect">
            <a:avLst/>
          </a:prstGeom>
        </p:spPr>
      </p:pic>
      <p:sp>
        <p:nvSpPr>
          <p:cNvPr id="6" name="框架 5"/>
          <p:cNvSpPr/>
          <p:nvPr/>
        </p:nvSpPr>
        <p:spPr>
          <a:xfrm>
            <a:off x="7314255" y="3272757"/>
            <a:ext cx="2161309" cy="278575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15" name="標題 1">
            <a:extLst>
              <a:ext uri="{FF2B5EF4-FFF2-40B4-BE49-F238E27FC236}">
                <a16:creationId xmlns:a16="http://schemas.microsoft.com/office/drawing/2014/main" id="{C1439E80-9C8C-4917-B791-0F897594FC2B}"/>
              </a:ext>
            </a:extLst>
          </p:cNvPr>
          <p:cNvSpPr txBox="1">
            <a:spLocks/>
          </p:cNvSpPr>
          <p:nvPr/>
        </p:nvSpPr>
        <p:spPr>
          <a:xfrm>
            <a:off x="330024" y="892487"/>
            <a:ext cx="3937000" cy="665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kern="1200" spc="-38" baseline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l"/>
            <a:r>
              <a:rPr kumimoji="1" lang="en-US" altLang="zh-TW" sz="2800" b="0" dirty="0">
                <a:latin typeface="+mn-ea"/>
                <a:ea typeface="+mn-ea"/>
                <a:cs typeface="Times New Roman" panose="02020603050405020304" pitchFamily="18" charset="0"/>
              </a:rPr>
              <a:t>1. </a:t>
            </a:r>
            <a:r>
              <a:rPr kumimoji="1" lang="zh-TW" altLang="en-US" sz="2800" b="0" dirty="0">
                <a:latin typeface="+mn-ea"/>
                <a:ea typeface="+mn-ea"/>
                <a:cs typeface="Times New Roman" panose="02020603050405020304" pitchFamily="18" charset="0"/>
              </a:rPr>
              <a:t>開啟</a:t>
            </a:r>
            <a:r>
              <a:rPr kumimoji="1" lang="en-US" altLang="zh-TW" sz="2800" b="0" dirty="0" err="1">
                <a:latin typeface="+mn-ea"/>
                <a:ea typeface="+mn-ea"/>
                <a:cs typeface="Times New Roman" panose="02020603050405020304" pitchFamily="18" charset="0"/>
              </a:rPr>
              <a:t>CoolTerm</a:t>
            </a:r>
            <a:endParaRPr kumimoji="1" lang="zh-TW" altLang="en-US" sz="2800" b="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D486873-5BBA-4144-A5B1-7D662A325C19}"/>
              </a:ext>
            </a:extLst>
          </p:cNvPr>
          <p:cNvSpPr/>
          <p:nvPr/>
        </p:nvSpPr>
        <p:spPr>
          <a:xfrm>
            <a:off x="7766892" y="1622244"/>
            <a:ext cx="661012" cy="67860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05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7219" y="266534"/>
            <a:ext cx="6876689" cy="72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kumimoji="1" lang="en-US" altLang="zh-TW" sz="4000" dirty="0">
                <a:solidFill>
                  <a:srgbClr val="0000FF"/>
                </a:solidFill>
              </a:rPr>
              <a:t>Baud rate </a:t>
            </a:r>
            <a:r>
              <a:rPr kumimoji="1" lang="zh-TW" altLang="en-US" sz="4000" dirty="0">
                <a:solidFill>
                  <a:srgbClr val="0000FF"/>
                </a:solidFill>
              </a:rPr>
              <a:t>設為</a:t>
            </a:r>
            <a:r>
              <a:rPr kumimoji="1" lang="en-US" altLang="zh-TW" sz="4000" dirty="0">
                <a:solidFill>
                  <a:srgbClr val="0000FF"/>
                </a:solidFill>
              </a:rPr>
              <a:t>9600</a:t>
            </a:r>
            <a:endParaRPr kumimoji="1" lang="zh-TW" altLang="en-US" sz="4000" dirty="0">
              <a:solidFill>
                <a:srgbClr val="0000FF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3001" y="1454533"/>
            <a:ext cx="5201494" cy="5073589"/>
          </a:xfrm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414125" y="1454532"/>
            <a:ext cx="4815609" cy="3326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kumimoji="1" lang="en-US" altLang="zh-TW" dirty="0">
                <a:latin typeface="+mn-ea"/>
              </a:rPr>
              <a:t>3. Baud rate </a:t>
            </a:r>
            <a:r>
              <a:rPr kumimoji="1" lang="zh-TW" altLang="en-US" dirty="0">
                <a:latin typeface="+mn-ea"/>
              </a:rPr>
              <a:t>設為</a:t>
            </a:r>
            <a:r>
              <a:rPr kumimoji="1" lang="en-US" altLang="zh-TW" dirty="0">
                <a:latin typeface="+mn-ea"/>
              </a:rPr>
              <a:t>9600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kumimoji="1" lang="en-US" altLang="zh-TW" sz="2800" dirty="0">
                <a:latin typeface="+mn-ea"/>
              </a:rPr>
              <a:t>(</a:t>
            </a:r>
            <a:r>
              <a:rPr kumimoji="1" lang="zh-TW" altLang="en-US" sz="2800" dirty="0">
                <a:latin typeface="+mn-ea"/>
              </a:rPr>
              <a:t>視程式設定</a:t>
            </a:r>
            <a:r>
              <a:rPr kumimoji="1" lang="en-US" altLang="zh-TW" sz="2800" dirty="0">
                <a:latin typeface="+mn-ea"/>
              </a:rPr>
              <a:t>)</a:t>
            </a:r>
          </a:p>
          <a:p>
            <a:pPr marL="363538" indent="0">
              <a:lnSpc>
                <a:spcPct val="120000"/>
              </a:lnSpc>
              <a:buNone/>
            </a:pPr>
            <a:r>
              <a:rPr kumimoji="1" lang="zh-TW" altLang="en-US" dirty="0">
                <a:latin typeface="+mn-ea"/>
              </a:rPr>
              <a:t>選擇</a:t>
            </a:r>
            <a:r>
              <a:rPr kumimoji="1" lang="en-US" altLang="zh-TW" dirty="0">
                <a:latin typeface="+mn-ea"/>
              </a:rPr>
              <a:t>OK </a:t>
            </a:r>
            <a:r>
              <a:rPr kumimoji="1" lang="zh-TW" altLang="en-US" dirty="0">
                <a:latin typeface="+mn-ea"/>
              </a:rPr>
              <a:t>即完成設定</a:t>
            </a:r>
          </a:p>
        </p:txBody>
      </p:sp>
      <p:sp>
        <p:nvSpPr>
          <p:cNvPr id="7" name="框架 6"/>
          <p:cNvSpPr/>
          <p:nvPr/>
        </p:nvSpPr>
        <p:spPr>
          <a:xfrm>
            <a:off x="6456434" y="2395960"/>
            <a:ext cx="2161309" cy="423938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8" name="框架 7"/>
          <p:cNvSpPr/>
          <p:nvPr/>
        </p:nvSpPr>
        <p:spPr>
          <a:xfrm>
            <a:off x="8165276" y="6176963"/>
            <a:ext cx="607621" cy="288766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53C6313-03EA-4095-AAB9-C99563FD6538}"/>
              </a:ext>
            </a:extLst>
          </p:cNvPr>
          <p:cNvSpPr/>
          <p:nvPr/>
        </p:nvSpPr>
        <p:spPr>
          <a:xfrm>
            <a:off x="8617743" y="2253986"/>
            <a:ext cx="1223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4000" dirty="0">
                <a:solidFill>
                  <a:srgbClr val="FF0000"/>
                </a:solidFill>
              </a:rPr>
              <a:t>9600</a:t>
            </a:r>
          </a:p>
        </p:txBody>
      </p:sp>
    </p:spTree>
    <p:extLst>
      <p:ext uri="{BB962C8B-B14F-4D97-AF65-F5344CB8AC3E}">
        <p14:creationId xmlns:p14="http://schemas.microsoft.com/office/powerpoint/2010/main" val="599846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36689" y="251264"/>
            <a:ext cx="6876689" cy="72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kumimoji="1" lang="zh-TW" altLang="en-US" sz="4000" dirty="0">
                <a:solidFill>
                  <a:srgbClr val="0000FF"/>
                </a:solidFill>
              </a:rPr>
              <a:t>連線接收數據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9420" y="1183813"/>
            <a:ext cx="6701378" cy="3880773"/>
          </a:xfrm>
        </p:spPr>
        <p:txBody>
          <a:bodyPr>
            <a:normAutofit/>
          </a:bodyPr>
          <a:lstStyle/>
          <a:p>
            <a:r>
              <a:rPr kumimoji="1" lang="zh-TW" altLang="en-US" sz="2800" dirty="0"/>
              <a:t>請按下工具列中的</a:t>
            </a:r>
            <a:r>
              <a:rPr kumimoji="1" lang="en-US" altLang="zh-TW" sz="2800" dirty="0">
                <a:solidFill>
                  <a:srgbClr val="0000FF"/>
                </a:solidFill>
              </a:rPr>
              <a:t>Connect </a:t>
            </a:r>
            <a:r>
              <a:rPr kumimoji="1" lang="zh-TW" altLang="en-US" sz="2800" dirty="0"/>
              <a:t>鈕</a:t>
            </a:r>
            <a:endParaRPr kumimoji="1" lang="en-US" altLang="zh-TW" sz="2800" dirty="0"/>
          </a:p>
          <a:p>
            <a:endParaRPr kumimoji="1" lang="en-US" altLang="zh-TW" sz="2800" dirty="0"/>
          </a:p>
          <a:p>
            <a:endParaRPr kumimoji="1" lang="en-US" altLang="zh-TW" sz="2800" dirty="0"/>
          </a:p>
          <a:p>
            <a:endParaRPr kumimoji="1" lang="en-US" altLang="zh-TW" sz="2800" dirty="0"/>
          </a:p>
          <a:p>
            <a:r>
              <a:rPr kumimoji="1" lang="zh-TW" altLang="en-US" sz="2800" dirty="0"/>
              <a:t>即可完成連接，開始接收資料</a:t>
            </a:r>
            <a:endParaRPr kumimoji="1" lang="en-US" altLang="zh-TW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23" y="2117263"/>
            <a:ext cx="5765800" cy="774700"/>
          </a:xfrm>
          <a:prstGeom prst="rect">
            <a:avLst/>
          </a:prstGeom>
        </p:spPr>
      </p:pic>
      <p:sp>
        <p:nvSpPr>
          <p:cNvPr id="5" name="框架 4"/>
          <p:cNvSpPr/>
          <p:nvPr/>
        </p:nvSpPr>
        <p:spPr>
          <a:xfrm>
            <a:off x="2503013" y="2050029"/>
            <a:ext cx="801565" cy="888952"/>
          </a:xfrm>
          <a:prstGeom prst="frame">
            <a:avLst>
              <a:gd name="adj1" fmla="val 1396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6455" y="3280930"/>
            <a:ext cx="4719545" cy="35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86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19714" y="274305"/>
            <a:ext cx="6876689" cy="864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kumimoji="1" lang="zh-TW" altLang="en-US" sz="4000" dirty="0">
                <a:solidFill>
                  <a:srgbClr val="0000FF"/>
                </a:solidFill>
              </a:rPr>
              <a:t>超音波測距器的應用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43445" y="1720752"/>
            <a:ext cx="6876690" cy="388077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kumimoji="1" lang="zh-TW" altLang="en-US" sz="2800" dirty="0"/>
              <a:t>物理實驗：</a:t>
            </a:r>
            <a:endParaRPr kumimoji="1" lang="en-US" altLang="zh-TW" sz="2800" dirty="0"/>
          </a:p>
          <a:p>
            <a:pPr marL="745236" lvl="2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zh-TW" altLang="en-US" sz="2800" dirty="0"/>
              <a:t>基本度量</a:t>
            </a:r>
            <a:endParaRPr kumimoji="1" lang="en-US" altLang="zh-TW" sz="2800" dirty="0"/>
          </a:p>
          <a:p>
            <a:pPr marL="745236" lvl="2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zh-TW" altLang="en-US" sz="2800" dirty="0"/>
              <a:t>簡諧運動</a:t>
            </a:r>
            <a:endParaRPr kumimoji="1" lang="en-US" altLang="zh-TW" sz="2800" dirty="0"/>
          </a:p>
          <a:p>
            <a:pPr marL="745236" lvl="2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zh-TW" altLang="en-US" sz="2800" dirty="0"/>
              <a:t>單擺運動</a:t>
            </a:r>
            <a:endParaRPr kumimoji="1" lang="en-US" altLang="zh-TW" sz="2800" dirty="0"/>
          </a:p>
          <a:p>
            <a:pPr marL="745236" lvl="2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mr-IN" altLang="zh-TW" sz="2800" dirty="0"/>
              <a:t>…</a:t>
            </a:r>
            <a:r>
              <a:rPr kumimoji="1" lang="zh-TW" altLang="en-US" sz="2800" dirty="0"/>
              <a:t>所有與長度有關的測量幾乎都用得到</a:t>
            </a:r>
            <a:endParaRPr kumimoji="1" lang="zh-TW" altLang="en-US" sz="2650" dirty="0"/>
          </a:p>
        </p:txBody>
      </p:sp>
    </p:spTree>
    <p:extLst>
      <p:ext uri="{BB962C8B-B14F-4D97-AF65-F5344CB8AC3E}">
        <p14:creationId xmlns:p14="http://schemas.microsoft.com/office/powerpoint/2010/main" val="1467372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51tbSvuOcAL._SL500_SS500_">
            <a:hlinkClick r:id="rId2"/>
          </p:cNvPr>
          <p:cNvPicPr/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750" y="4270567"/>
            <a:ext cx="2355364" cy="2110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ED1E7CE-817A-4D0C-9C02-E03481937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404" y="11262"/>
            <a:ext cx="7649915" cy="1296000"/>
          </a:xfrm>
          <a:solidFill>
            <a:schemeClr val="bg1"/>
          </a:solidFill>
        </p:spPr>
        <p:txBody>
          <a:bodyPr/>
          <a:lstStyle/>
          <a:p>
            <a:r>
              <a:rPr lang="zh-TW" altLang="en-US" kern="0" dirty="0">
                <a:solidFill>
                  <a:srgbClr val="0000FF"/>
                </a:solidFill>
                <a:latin typeface="+mn-ea"/>
                <a:ea typeface="+mn-ea"/>
                <a:cs typeface="Times New Roman" pitchFamily="18" charset="0"/>
              </a:rPr>
              <a:t>超音波感測器</a:t>
            </a:r>
            <a:r>
              <a:rPr lang="en-US" altLang="zh-TW" kern="0" dirty="0">
                <a:solidFill>
                  <a:srgbClr val="0000FF"/>
                </a:solidFill>
                <a:latin typeface="+mn-ea"/>
                <a:ea typeface="+mn-ea"/>
                <a:cs typeface="Times New Roman" pitchFamily="18" charset="0"/>
              </a:rPr>
              <a:t>HC-SR04 </a:t>
            </a:r>
            <a:r>
              <a:rPr lang="zh-TW" altLang="en-US" kern="0" dirty="0">
                <a:solidFill>
                  <a:srgbClr val="0000FF"/>
                </a:solidFill>
                <a:latin typeface="+mn-ea"/>
                <a:ea typeface="+mn-ea"/>
                <a:cs typeface="Times New Roman" pitchFamily="18" charset="0"/>
              </a:rPr>
              <a:t>規格</a:t>
            </a:r>
            <a:br>
              <a:rPr lang="en-US" altLang="zh-TW" kern="0" dirty="0">
                <a:solidFill>
                  <a:srgbClr val="0000FF"/>
                </a:solidFill>
                <a:latin typeface="+mn-ea"/>
                <a:ea typeface="+mn-ea"/>
                <a:cs typeface="Times New Roman" pitchFamily="18" charset="0"/>
              </a:rPr>
            </a:br>
            <a:r>
              <a:rPr lang="en-US" altLang="zh-TW" sz="2800" u="sng" kern="0" dirty="0">
                <a:solidFill>
                  <a:srgbClr val="0000FF"/>
                </a:solidFill>
                <a:latin typeface="+mn-ea"/>
                <a:ea typeface="+mn-ea"/>
                <a:cs typeface="Times New Roman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Parallax PING Ultrasonic Sensor</a:t>
            </a:r>
            <a:endParaRPr lang="zh-TW" altLang="en-US" sz="2800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87680" y="1214438"/>
            <a:ext cx="6130925" cy="2922587"/>
          </a:xfrm>
        </p:spPr>
        <p:txBody>
          <a:bodyPr>
            <a:noAutofit/>
          </a:bodyPr>
          <a:lstStyle/>
          <a:p>
            <a:pPr marL="265113" indent="-265113">
              <a:lnSpc>
                <a:spcPct val="120000"/>
              </a:lnSpc>
              <a:spcAft>
                <a:spcPts val="0"/>
              </a:spcAft>
              <a:buClrTx/>
            </a:pPr>
            <a:r>
              <a:rPr lang="en-US" altLang="zh-TW" sz="2000" dirty="0">
                <a:latin typeface="+mn-ea"/>
                <a:ea typeface="+mn-ea"/>
              </a:rPr>
              <a:t>Working Voltage</a:t>
            </a:r>
            <a:r>
              <a:rPr lang="zh-TW" altLang="en-US" sz="2000" dirty="0">
                <a:latin typeface="+mn-ea"/>
                <a:ea typeface="+mn-ea"/>
              </a:rPr>
              <a:t> 工作電壓：</a:t>
            </a:r>
            <a:r>
              <a:rPr lang="en-US" altLang="zh-TW" sz="2000" dirty="0">
                <a:latin typeface="+mn-ea"/>
                <a:ea typeface="+mn-ea"/>
              </a:rPr>
              <a:t>DC 5 V</a:t>
            </a:r>
          </a:p>
          <a:p>
            <a:pPr marL="265113" indent="-265113">
              <a:lnSpc>
                <a:spcPct val="120000"/>
              </a:lnSpc>
              <a:spcAft>
                <a:spcPts val="0"/>
              </a:spcAft>
              <a:buClrTx/>
            </a:pPr>
            <a:r>
              <a:rPr lang="en-US" altLang="zh-TW" sz="2000" dirty="0">
                <a:latin typeface="+mn-ea"/>
                <a:ea typeface="+mn-ea"/>
              </a:rPr>
              <a:t>Working Current</a:t>
            </a:r>
            <a:r>
              <a:rPr lang="zh-TW" altLang="en-US" sz="2000" dirty="0">
                <a:latin typeface="+mn-ea"/>
                <a:ea typeface="+mn-ea"/>
              </a:rPr>
              <a:t> 工作電流：</a:t>
            </a:r>
            <a:r>
              <a:rPr lang="en-US" altLang="zh-TW" sz="2000" dirty="0">
                <a:latin typeface="+mn-ea"/>
                <a:ea typeface="+mn-ea"/>
              </a:rPr>
              <a:t> 15 mA</a:t>
            </a:r>
          </a:p>
          <a:p>
            <a:pPr marL="265113" indent="-265113">
              <a:lnSpc>
                <a:spcPct val="120000"/>
              </a:lnSpc>
              <a:spcAft>
                <a:spcPts val="0"/>
              </a:spcAft>
              <a:buClrTx/>
            </a:pPr>
            <a:r>
              <a:rPr lang="en-US" altLang="zh-TW" sz="2000" dirty="0">
                <a:latin typeface="+mn-ea"/>
                <a:ea typeface="+mn-ea"/>
              </a:rPr>
              <a:t>Working Frequency</a:t>
            </a:r>
            <a:r>
              <a:rPr lang="zh-TW" altLang="en-US" sz="2000" dirty="0">
                <a:latin typeface="+mn-ea"/>
                <a:ea typeface="+mn-ea"/>
              </a:rPr>
              <a:t> 工作頻率：</a:t>
            </a:r>
            <a:r>
              <a:rPr lang="en-US" altLang="zh-TW" sz="2000" dirty="0">
                <a:latin typeface="+mn-ea"/>
                <a:ea typeface="+mn-ea"/>
              </a:rPr>
              <a:t>40 kHz</a:t>
            </a:r>
          </a:p>
          <a:p>
            <a:pPr marL="265113" indent="-265113">
              <a:lnSpc>
                <a:spcPct val="120000"/>
              </a:lnSpc>
              <a:spcAft>
                <a:spcPts val="0"/>
              </a:spcAft>
              <a:buClrTx/>
            </a:pPr>
            <a:r>
              <a:rPr lang="en-US" altLang="zh-TW" sz="2000" dirty="0">
                <a:latin typeface="+mn-ea"/>
                <a:ea typeface="+mn-ea"/>
              </a:rPr>
              <a:t>Max Range </a:t>
            </a:r>
            <a:r>
              <a:rPr lang="zh-TW" altLang="en-US" sz="2000" dirty="0">
                <a:latin typeface="+mn-ea"/>
                <a:ea typeface="+mn-ea"/>
              </a:rPr>
              <a:t>最大測量距離：</a:t>
            </a:r>
            <a:r>
              <a:rPr lang="en-US" altLang="zh-TW" sz="2000" dirty="0">
                <a:latin typeface="+mn-ea"/>
                <a:ea typeface="+mn-ea"/>
              </a:rPr>
              <a:t>400 cm</a:t>
            </a:r>
          </a:p>
          <a:p>
            <a:pPr marL="265113" indent="-265113">
              <a:lnSpc>
                <a:spcPct val="120000"/>
              </a:lnSpc>
              <a:spcAft>
                <a:spcPts val="0"/>
              </a:spcAft>
              <a:buClrTx/>
            </a:pPr>
            <a:r>
              <a:rPr lang="en-US" altLang="zh-TW" sz="2000" dirty="0">
                <a:latin typeface="+mn-ea"/>
                <a:ea typeface="+mn-ea"/>
              </a:rPr>
              <a:t>Min Range </a:t>
            </a:r>
            <a:r>
              <a:rPr lang="zh-TW" altLang="en-US" sz="2000" dirty="0">
                <a:latin typeface="+mn-ea"/>
                <a:ea typeface="+mn-ea"/>
              </a:rPr>
              <a:t>最小測量距離：</a:t>
            </a:r>
            <a:r>
              <a:rPr lang="en-US" altLang="zh-TW" sz="2000" dirty="0">
                <a:latin typeface="+mn-ea"/>
                <a:ea typeface="+mn-ea"/>
              </a:rPr>
              <a:t>2 cm</a:t>
            </a:r>
          </a:p>
          <a:p>
            <a:pPr marL="265113" indent="-265113">
              <a:lnSpc>
                <a:spcPct val="120000"/>
              </a:lnSpc>
              <a:spcAft>
                <a:spcPts val="0"/>
              </a:spcAft>
              <a:buClrTx/>
            </a:pPr>
            <a:r>
              <a:rPr lang="en-US" altLang="zh-TW" sz="2000" dirty="0">
                <a:latin typeface="+mn-ea"/>
                <a:ea typeface="+mn-ea"/>
              </a:rPr>
              <a:t>Measuring Angle</a:t>
            </a:r>
            <a:r>
              <a:rPr lang="zh-TW" altLang="en-US" sz="2000" dirty="0">
                <a:latin typeface="+mn-ea"/>
                <a:ea typeface="+mn-ea"/>
              </a:rPr>
              <a:t> 測量角度：</a:t>
            </a:r>
            <a:r>
              <a:rPr lang="en-US" altLang="zh-TW" sz="2000" dirty="0">
                <a:latin typeface="+mn-ea"/>
                <a:ea typeface="+mn-ea"/>
              </a:rPr>
              <a:t>15 degree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47F0B820-9B34-4FAF-A1C1-F5B8CD453A44}"/>
              </a:ext>
            </a:extLst>
          </p:cNvPr>
          <p:cNvSpPr txBox="1">
            <a:spLocks/>
          </p:cNvSpPr>
          <p:nvPr/>
        </p:nvSpPr>
        <p:spPr>
          <a:xfrm>
            <a:off x="382573" y="4136986"/>
            <a:ext cx="7776865" cy="26592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Times" panose="02020603050405020304" pitchFamily="18" charset="0"/>
                <a:ea typeface="標楷體" panose="03000509000000000000" pitchFamily="65" charset="-120"/>
                <a:cs typeface="Times" panose="02020603050405020304" pitchFamily="18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" panose="02020603050405020304" pitchFamily="18" charset="0"/>
                <a:ea typeface="標楷體" panose="03000509000000000000" pitchFamily="65" charset="-120"/>
                <a:cs typeface="Times" panose="02020603050405020304" pitchFamily="18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imes" panose="02020603050405020304" pitchFamily="18" charset="0"/>
                <a:ea typeface="標楷體" panose="03000509000000000000" pitchFamily="65" charset="-120"/>
                <a:cs typeface="Times" panose="02020603050405020304" pitchFamily="18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" panose="02020603050405020304" pitchFamily="18" charset="0"/>
                <a:ea typeface="標楷體" panose="03000509000000000000" pitchFamily="65" charset="-120"/>
                <a:cs typeface="Times" panose="02020603050405020304" pitchFamily="18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" panose="02020603050405020304" pitchFamily="18" charset="0"/>
                <a:ea typeface="標楷體" panose="03000509000000000000" pitchFamily="65" charset="-120"/>
                <a:cs typeface="Times" panose="02020603050405020304" pitchFamily="18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>
              <a:lnSpc>
                <a:spcPct val="120000"/>
              </a:lnSpc>
              <a:spcBef>
                <a:spcPts val="300"/>
              </a:spcBef>
            </a:pPr>
            <a:r>
              <a:rPr lang="en-US" altLang="zh-TW" sz="2500" dirty="0">
                <a:latin typeface="+mn-ea"/>
                <a:ea typeface="+mn-ea"/>
              </a:rPr>
              <a:t>Trigger Input Signal</a:t>
            </a:r>
            <a:r>
              <a:rPr lang="zh-TW" altLang="en-US" sz="2500" dirty="0">
                <a:latin typeface="+mn-ea"/>
                <a:ea typeface="+mn-ea"/>
              </a:rPr>
              <a:t> 觸發輸入信號：</a:t>
            </a:r>
            <a:r>
              <a:rPr lang="en-US" altLang="zh-TW" sz="2500" dirty="0">
                <a:latin typeface="+mn-ea"/>
                <a:ea typeface="+mn-ea"/>
              </a:rPr>
              <a:t> 10 µS TTL pulse</a:t>
            </a:r>
          </a:p>
          <a:p>
            <a:pPr marL="265113" indent="-265113">
              <a:lnSpc>
                <a:spcPct val="120000"/>
              </a:lnSpc>
              <a:spcBef>
                <a:spcPts val="300"/>
              </a:spcBef>
            </a:pPr>
            <a:r>
              <a:rPr lang="en-US" altLang="zh-TW" sz="2500" dirty="0">
                <a:latin typeface="+mn-ea"/>
                <a:ea typeface="+mn-ea"/>
              </a:rPr>
              <a:t>Precision </a:t>
            </a:r>
            <a:r>
              <a:rPr lang="zh-TW" altLang="en-US" sz="2500" dirty="0">
                <a:latin typeface="+mn-ea"/>
                <a:ea typeface="+mn-ea"/>
              </a:rPr>
              <a:t>精準度：</a:t>
            </a:r>
            <a:r>
              <a:rPr lang="en-US" altLang="zh-TW" sz="2500" dirty="0">
                <a:latin typeface="+mn-ea"/>
                <a:ea typeface="+mn-ea"/>
              </a:rPr>
              <a:t>0.3 cm</a:t>
            </a:r>
          </a:p>
          <a:p>
            <a:pPr marL="265113" indent="-265113">
              <a:lnSpc>
                <a:spcPct val="120000"/>
              </a:lnSpc>
              <a:spcBef>
                <a:spcPts val="300"/>
              </a:spcBef>
            </a:pPr>
            <a:r>
              <a:rPr lang="en-US" altLang="zh-TW" sz="2500" dirty="0">
                <a:latin typeface="+mn-ea"/>
                <a:ea typeface="+mn-ea"/>
              </a:rPr>
              <a:t>Echo Output Signal Input TTL lever signal and the range in proportion</a:t>
            </a:r>
          </a:p>
          <a:p>
            <a:pPr marL="265113" indent="-265113">
              <a:lnSpc>
                <a:spcPct val="120000"/>
              </a:lnSpc>
              <a:spcBef>
                <a:spcPts val="300"/>
              </a:spcBef>
            </a:pPr>
            <a:r>
              <a:rPr lang="en-US" altLang="zh-TW" sz="2500" dirty="0">
                <a:latin typeface="+mn-ea"/>
                <a:ea typeface="+mn-ea"/>
              </a:rPr>
              <a:t>Dimension</a:t>
            </a:r>
            <a:r>
              <a:rPr lang="zh-TW" altLang="en-US" sz="2500" dirty="0">
                <a:latin typeface="+mn-ea"/>
                <a:ea typeface="+mn-ea"/>
              </a:rPr>
              <a:t>尺寸：</a:t>
            </a:r>
            <a:r>
              <a:rPr lang="en-US" altLang="zh-TW" sz="2500" dirty="0">
                <a:latin typeface="+mn-ea"/>
                <a:ea typeface="+mn-ea"/>
              </a:rPr>
              <a:t>45 * 20 *15 mm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92DA81EE-6171-4CA6-90BD-6940BC11DE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574044"/>
              </p:ext>
            </p:extLst>
          </p:nvPr>
        </p:nvGraphicFramePr>
        <p:xfrm>
          <a:off x="6441958" y="1375257"/>
          <a:ext cx="3273431" cy="2299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219">
                  <a:extLst>
                    <a:ext uri="{9D8B030D-6E8A-4147-A177-3AD203B41FA5}">
                      <a16:colId xmlns:a16="http://schemas.microsoft.com/office/drawing/2014/main" val="2619352643"/>
                    </a:ext>
                  </a:extLst>
                </a:gridCol>
                <a:gridCol w="1509212">
                  <a:extLst>
                    <a:ext uri="{9D8B030D-6E8A-4147-A177-3AD203B41FA5}">
                      <a16:colId xmlns:a16="http://schemas.microsoft.com/office/drawing/2014/main" val="1508890299"/>
                    </a:ext>
                  </a:extLst>
                </a:gridCol>
              </a:tblGrid>
              <a:tr h="45981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HC-SR04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Arduino</a:t>
                      </a:r>
                      <a:endParaRPr lang="zh-TW" altLang="en-US" sz="2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474430"/>
                  </a:ext>
                </a:extLst>
              </a:tr>
              <a:tr h="45981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VCC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5V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877717"/>
                  </a:ext>
                </a:extLst>
              </a:tr>
              <a:tr h="45981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Trig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GPIO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850950"/>
                  </a:ext>
                </a:extLst>
              </a:tr>
              <a:tr h="45981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Echo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GPIO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076587"/>
                  </a:ext>
                </a:extLst>
              </a:tr>
              <a:tr h="45981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GND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GND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589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62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10普物實驗室-3">
  <a:themeElements>
    <a:clrScheme name="自訂 2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0000CC"/>
      </a:hlink>
      <a:folHlink>
        <a:srgbClr val="AD84C6"/>
      </a:folHlink>
    </a:clrScheme>
    <a:fontScheme name="清大">
      <a:majorFont>
        <a:latin typeface="Calibri Light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0普物實驗室-3" id="{297EEFFE-9612-4EB5-A87B-96F3E5B9DDE2}" vid="{23924432-211A-470D-9D7D-AA63FC17AC2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110普物實驗室-3</Template>
  <TotalTime>5579</TotalTime>
  <Words>831</Words>
  <Application>Microsoft Office PowerPoint</Application>
  <PresentationFormat>A4 紙張 (210x297 公釐)</PresentationFormat>
  <Paragraphs>106</Paragraphs>
  <Slides>13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5" baseType="lpstr">
      <vt:lpstr>微軟正黑體</vt:lpstr>
      <vt:lpstr>新細明體</vt:lpstr>
      <vt:lpstr>標楷體</vt:lpstr>
      <vt:lpstr>Arial</vt:lpstr>
      <vt:lpstr>Calibri</vt:lpstr>
      <vt:lpstr>Calibri Light</vt:lpstr>
      <vt:lpstr>Cambria Math</vt:lpstr>
      <vt:lpstr>Times</vt:lpstr>
      <vt:lpstr>Times New Roman</vt:lpstr>
      <vt:lpstr>Wingdings</vt:lpstr>
      <vt:lpstr>Wingdings 3</vt:lpstr>
      <vt:lpstr>110普物實驗室-3</vt:lpstr>
      <vt:lpstr>Arduino x 物理實驗 ---超音波測距</vt:lpstr>
      <vt:lpstr>利用Arduino 及超音波測距器 量測距離</vt:lpstr>
      <vt:lpstr>確認讀值</vt:lpstr>
      <vt:lpstr>CoolTerm 設定方式</vt:lpstr>
      <vt:lpstr>CoolTerm 設定方式</vt:lpstr>
      <vt:lpstr>Baud rate 設為9600</vt:lpstr>
      <vt:lpstr>連線接收數據</vt:lpstr>
      <vt:lpstr>超音波測距器的應用</vt:lpstr>
      <vt:lpstr>超音波感測器HC-SR04 規格 Parallax PING Ultrasonic Sensor</vt:lpstr>
      <vt:lpstr>超音波感測器 HC-SR04</vt:lpstr>
      <vt:lpstr>超音波測距法</vt:lpstr>
      <vt:lpstr>超音波測距器作動原理</vt:lpstr>
      <vt:lpstr>超音波測距器作動原理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Arduino x 物理實驗</dc:title>
  <dc:creator>Microsoft Office 使用者</dc:creator>
  <cp:lastModifiedBy>W1111</cp:lastModifiedBy>
  <cp:revision>45</cp:revision>
  <dcterms:created xsi:type="dcterms:W3CDTF">2017-05-30T05:38:30Z</dcterms:created>
  <dcterms:modified xsi:type="dcterms:W3CDTF">2023-09-05T03:37:55Z</dcterms:modified>
</cp:coreProperties>
</file>